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4"/>
  </p:notesMasterIdLst>
  <p:handoutMasterIdLst>
    <p:handoutMasterId r:id="rId45"/>
  </p:handoutMasterIdLst>
  <p:sldIdLst>
    <p:sldId id="432" r:id="rId5"/>
    <p:sldId id="269" r:id="rId6"/>
    <p:sldId id="320" r:id="rId7"/>
    <p:sldId id="447" r:id="rId8"/>
    <p:sldId id="270" r:id="rId9"/>
    <p:sldId id="449" r:id="rId10"/>
    <p:sldId id="450" r:id="rId11"/>
    <p:sldId id="308" r:id="rId12"/>
    <p:sldId id="321" r:id="rId13"/>
    <p:sldId id="314" r:id="rId14"/>
    <p:sldId id="322" r:id="rId15"/>
    <p:sldId id="433" r:id="rId16"/>
    <p:sldId id="452" r:id="rId17"/>
    <p:sldId id="323" r:id="rId18"/>
    <p:sldId id="439" r:id="rId19"/>
    <p:sldId id="434" r:id="rId20"/>
    <p:sldId id="438" r:id="rId21"/>
    <p:sldId id="453" r:id="rId22"/>
    <p:sldId id="324" r:id="rId23"/>
    <p:sldId id="440" r:id="rId24"/>
    <p:sldId id="454" r:id="rId25"/>
    <p:sldId id="325" r:id="rId26"/>
    <p:sldId id="455" r:id="rId27"/>
    <p:sldId id="326" r:id="rId28"/>
    <p:sldId id="442" r:id="rId29"/>
    <p:sldId id="445" r:id="rId30"/>
    <p:sldId id="327" r:id="rId31"/>
    <p:sldId id="456" r:id="rId32"/>
    <p:sldId id="328" r:id="rId33"/>
    <p:sldId id="329" r:id="rId34"/>
    <p:sldId id="330" r:id="rId35"/>
    <p:sldId id="331" r:id="rId36"/>
    <p:sldId id="435" r:id="rId37"/>
    <p:sldId id="332" r:id="rId38"/>
    <p:sldId id="333" r:id="rId39"/>
    <p:sldId id="305" r:id="rId40"/>
    <p:sldId id="446" r:id="rId41"/>
    <p:sldId id="310" r:id="rId42"/>
    <p:sldId id="311" r:id="rId43"/>
  </p:sldIdLst>
  <p:sldSz cx="12192000" cy="6858000"/>
  <p:notesSz cx="6400800" cy="117332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4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A20E951-F767-40FB-8981-BDCADE0C3650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A20E951-F767-40FB-8981-BDCADE0C3650}" styleName="Ergon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 w="12700" cmpd="sng">
              <a:solidFill>
                <a:srgbClr val="000000"/>
              </a:solidFill>
            </a:ln>
          </a:insideH>
          <a:insideV>
            <a:ln w="0" cmpd="sng"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64154" autoAdjust="0"/>
  </p:normalViewPr>
  <p:slideViewPr>
    <p:cSldViewPr showGuides="1">
      <p:cViewPr varScale="1">
        <p:scale>
          <a:sx n="98" d="100"/>
          <a:sy n="98" d="100"/>
        </p:scale>
        <p:origin x="840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95" d="100"/>
          <a:sy n="95" d="100"/>
        </p:scale>
        <p:origin x="56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28A6AE63-D8AE-434A-85E9-6A4E7C742A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773363" cy="588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3990C9-6CFD-446A-8E6E-20BDB3CBF9B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625850" y="0"/>
            <a:ext cx="2773363" cy="588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55C7B-9A29-4912-9C4C-15147E62AEEF}" type="datetimeFigureOut">
              <a:rPr lang="de-CH" smtClean="0"/>
              <a:t>13.05.2025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96A5DE6-F65F-432B-9FFE-B945767BBB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1144250"/>
            <a:ext cx="2773363" cy="588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24CF74-9B4B-4FAE-9572-98616E76D4A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625850" y="11144250"/>
            <a:ext cx="2773363" cy="588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C83E6D-CC19-4F9B-86AF-47456A13378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0738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0" y="11144515"/>
            <a:ext cx="2773680" cy="588698"/>
          </a:xfrm>
          <a:prstGeom prst="rect">
            <a:avLst/>
          </a:prstGeom>
        </p:spPr>
        <p:txBody>
          <a:bodyPr vert="horz" lIns="95491" tIns="47745" rIns="95491" bIns="47745" rtlCol="0"/>
          <a:lstStyle>
            <a:lvl1pPr algn="r">
              <a:defRPr sz="1200"/>
            </a:lvl1pPr>
          </a:lstStyle>
          <a:p>
            <a:fld id="{A74DE40A-A2D8-4CCF-A9DE-555D105CB182}" type="datetimeFigureOut">
              <a:rPr lang="de-CH" smtClean="0"/>
              <a:pPr/>
              <a:t>13.05.2025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56084" y="285986"/>
            <a:ext cx="5712088" cy="3213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491" tIns="47745" rIns="95491" bIns="47745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56084" y="3742370"/>
            <a:ext cx="5712088" cy="7056784"/>
          </a:xfrm>
          <a:prstGeom prst="rect">
            <a:avLst/>
          </a:prstGeom>
        </p:spPr>
        <p:txBody>
          <a:bodyPr vert="horz" lIns="95491" tIns="47745" rIns="95491" bIns="47745" rtlCol="0"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625639" y="11144518"/>
            <a:ext cx="2773680" cy="588697"/>
          </a:xfrm>
          <a:prstGeom prst="rect">
            <a:avLst/>
          </a:prstGeom>
        </p:spPr>
        <p:txBody>
          <a:bodyPr vert="horz" lIns="95491" tIns="47745" rIns="95491" bIns="47745" rtlCol="0" anchor="b"/>
          <a:lstStyle>
            <a:lvl1pPr algn="r">
              <a:defRPr sz="1200"/>
            </a:lvl1pPr>
          </a:lstStyle>
          <a:p>
            <a:fld id="{314B08A4-64F9-43B2-9351-CE31CC2735ED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93156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44000" indent="-144000" algn="l" defTabSz="914400" rtl="0" eaLnBrk="1" latinLnBrk="0" hangingPunct="1">
      <a:buFont typeface="Arial" panose="020B0604020202020204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88000" indent="-144000" algn="l" defTabSz="914400" rtl="0" eaLnBrk="1" latinLnBrk="0" hangingPunct="1">
      <a:buFont typeface="Arial" panose="020B0604020202020204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32000" indent="-144000" algn="l" defTabSz="914400" rtl="0" eaLnBrk="1" latinLnBrk="0" hangingPunct="1">
      <a:buFont typeface="Arial" panose="020B0604020202020204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76000" indent="-144000" algn="l" defTabSz="914400" rtl="0" eaLnBrk="1" latinLnBrk="0" hangingPunct="1">
      <a:buFont typeface="Arial" panose="020B0604020202020204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720000" indent="-144000" algn="l" defTabSz="914400" rtl="0" eaLnBrk="1" latinLnBrk="0" hangingPunct="1">
      <a:buFont typeface="Arial" panose="020B0604020202020204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5600" y="285750"/>
            <a:ext cx="5711825" cy="3213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CH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Hallo und herzlich willkommen zu meinem Vortrag zu den Grundlagen von </a:t>
            </a:r>
            <a:r>
              <a:rPr lang="de-CH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Machine</a:t>
            </a:r>
            <a:r>
              <a:rPr lang="de-CH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Learning.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B08A4-64F9-43B2-9351-CE31CC2735ED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18513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5600" y="285750"/>
            <a:ext cx="5711825" cy="3213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/>
              <a:t>Splitting Features Vs. Labels</a:t>
            </a:r>
          </a:p>
          <a:p>
            <a:pPr marL="0" indent="0">
              <a:buNone/>
            </a:pPr>
            <a:r>
              <a:rPr lang="de-CH" dirty="0" err="1"/>
              <a:t>Missing</a:t>
            </a:r>
            <a:r>
              <a:rPr lang="de-CH" dirty="0"/>
              <a:t> </a:t>
            </a:r>
            <a:r>
              <a:rPr lang="de-CH" dirty="0" err="1"/>
              <a:t>data</a:t>
            </a:r>
            <a:endParaRPr lang="de-CH" dirty="0"/>
          </a:p>
          <a:p>
            <a:pPr marL="0" indent="0">
              <a:buNone/>
            </a:pPr>
            <a:r>
              <a:rPr lang="de-CH" dirty="0"/>
              <a:t>Kategoriale Daten</a:t>
            </a:r>
          </a:p>
          <a:p>
            <a:pPr marL="0" indent="0">
              <a:buNone/>
            </a:pPr>
            <a:r>
              <a:rPr lang="de-CH" dirty="0"/>
              <a:t>Splitting </a:t>
            </a:r>
            <a:r>
              <a:rPr lang="de-CH" dirty="0" err="1"/>
              <a:t>train</a:t>
            </a:r>
            <a:r>
              <a:rPr lang="de-CH" dirty="0"/>
              <a:t> </a:t>
            </a:r>
            <a:r>
              <a:rPr lang="de-CH" dirty="0" err="1"/>
              <a:t>test</a:t>
            </a:r>
            <a:r>
              <a:rPr lang="de-CH" dirty="0"/>
              <a:t> </a:t>
            </a:r>
            <a:r>
              <a:rPr lang="de-CH" dirty="0" err="1"/>
              <a:t>split</a:t>
            </a:r>
            <a:endParaRPr lang="de-CH" dirty="0"/>
          </a:p>
          <a:p>
            <a:pPr marL="0" indent="0">
              <a:buNone/>
            </a:pPr>
            <a:r>
              <a:rPr lang="de-CH" dirty="0"/>
              <a:t>Feature </a:t>
            </a:r>
            <a:r>
              <a:rPr lang="de-CH" dirty="0" err="1"/>
              <a:t>Scaling</a:t>
            </a:r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B08A4-64F9-43B2-9351-CE31CC2735ED}" type="slidenum">
              <a:rPr lang="de-CH" smtClean="0"/>
              <a:pPr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34465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5600" y="285750"/>
            <a:ext cx="5711825" cy="3213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/>
              <a:t>Bonus zahlen 0, 0.5, 1 verwenden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B08A4-64F9-43B2-9351-CE31CC2735ED}" type="slidenum">
              <a:rPr lang="de-CH" smtClean="0"/>
              <a:pPr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99416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B08A4-64F9-43B2-9351-CE31CC2735ED}" type="slidenum">
              <a:rPr lang="de-CH" smtClean="0"/>
              <a:pPr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81087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AF978-4816-9404-3473-F5A0B1850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5772E4-1A17-6002-3DA5-D8ED1F5C6B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55600" y="285750"/>
            <a:ext cx="5711825" cy="3213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24E2CF-A86F-3D5B-0676-CE1B2D93F8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/>
              <a:t>Splitting Features Vs. Labels</a:t>
            </a:r>
          </a:p>
          <a:p>
            <a:pPr marL="0" indent="0">
              <a:buNone/>
            </a:pPr>
            <a:r>
              <a:rPr lang="de-CH" dirty="0" err="1"/>
              <a:t>Missing</a:t>
            </a:r>
            <a:r>
              <a:rPr lang="de-CH" dirty="0"/>
              <a:t> </a:t>
            </a:r>
            <a:r>
              <a:rPr lang="de-CH" dirty="0" err="1"/>
              <a:t>data</a:t>
            </a:r>
            <a:endParaRPr lang="de-CH" dirty="0"/>
          </a:p>
          <a:p>
            <a:pPr marL="0" indent="0">
              <a:buNone/>
            </a:pPr>
            <a:r>
              <a:rPr lang="de-CH" dirty="0"/>
              <a:t>Kategoriale Daten</a:t>
            </a:r>
          </a:p>
          <a:p>
            <a:pPr marL="0" indent="0">
              <a:buNone/>
            </a:pPr>
            <a:r>
              <a:rPr lang="de-CH" dirty="0"/>
              <a:t>Splitting </a:t>
            </a:r>
            <a:r>
              <a:rPr lang="de-CH" dirty="0" err="1"/>
              <a:t>train</a:t>
            </a:r>
            <a:r>
              <a:rPr lang="de-CH" dirty="0"/>
              <a:t> </a:t>
            </a:r>
            <a:r>
              <a:rPr lang="de-CH" dirty="0" err="1"/>
              <a:t>test</a:t>
            </a:r>
            <a:r>
              <a:rPr lang="de-CH" dirty="0"/>
              <a:t> </a:t>
            </a:r>
            <a:r>
              <a:rPr lang="de-CH" dirty="0" err="1"/>
              <a:t>split</a:t>
            </a:r>
            <a:endParaRPr lang="de-CH" dirty="0"/>
          </a:p>
          <a:p>
            <a:pPr marL="0" indent="0">
              <a:buNone/>
            </a:pPr>
            <a:r>
              <a:rPr lang="de-CH" dirty="0"/>
              <a:t>Feature </a:t>
            </a:r>
            <a:r>
              <a:rPr lang="de-CH" dirty="0" err="1"/>
              <a:t>Scaling</a:t>
            </a:r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E9E66-EE6E-046D-43FE-E411EEFE4A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B08A4-64F9-43B2-9351-CE31CC2735ED}" type="slidenum">
              <a:rPr lang="de-CH" smtClean="0"/>
              <a:pPr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19316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5600" y="285750"/>
            <a:ext cx="5711825" cy="3213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/>
              <a:t>3. </a:t>
            </a:r>
            <a:r>
              <a:rPr lang="de-CH" strike="sngStrike" baseline="0" dirty="0" err="1"/>
              <a:t>Imputer</a:t>
            </a:r>
            <a:r>
              <a:rPr lang="de-CH" strike="sngStrike" baseline="0" dirty="0"/>
              <a:t> Objekt von </a:t>
            </a:r>
            <a:r>
              <a:rPr lang="de-CH" strike="sngStrike" baseline="0" dirty="0" err="1"/>
              <a:t>SimpleImputer</a:t>
            </a:r>
            <a:r>
              <a:rPr lang="de-CH" strike="sngStrike" baseline="0" dirty="0"/>
              <a:t> Klasse erstellen.</a:t>
            </a:r>
          </a:p>
          <a:p>
            <a:pPr marL="0" indent="0">
              <a:buNone/>
            </a:pPr>
            <a:r>
              <a:rPr lang="de-CH" strike="sngStrike" baseline="0" dirty="0"/>
              <a:t>Der </a:t>
            </a:r>
            <a:r>
              <a:rPr lang="de-CH" strike="sngStrike" baseline="0" dirty="0" err="1"/>
              <a:t>SimpleImputer</a:t>
            </a:r>
            <a:r>
              <a:rPr lang="de-CH" strike="sngStrike" baseline="0" dirty="0"/>
              <a:t> nimmt Parameter </a:t>
            </a:r>
            <a:r>
              <a:rPr lang="de-CH" strike="sngStrike" baseline="0" dirty="0" err="1"/>
              <a:t>missing_values</a:t>
            </a:r>
            <a:r>
              <a:rPr lang="de-CH" strike="sngStrike" baseline="0" dirty="0"/>
              <a:t> und </a:t>
            </a:r>
            <a:r>
              <a:rPr lang="de-CH" strike="sngStrike" baseline="0" dirty="0" err="1"/>
              <a:t>stragey</a:t>
            </a:r>
            <a:r>
              <a:rPr lang="de-CH" strike="sngStrike" baseline="0" dirty="0"/>
              <a:t> an.</a:t>
            </a:r>
          </a:p>
          <a:p>
            <a:pPr marL="0" indent="0">
              <a:buNone/>
            </a:pPr>
            <a:r>
              <a:rPr lang="de-CH" strike="sngStrike" baseline="0" dirty="0"/>
              <a:t>Andere Strategien:</a:t>
            </a:r>
          </a:p>
          <a:p>
            <a:pPr marL="144000" indent="-144000">
              <a:buFontTx/>
              <a:buChar char="-"/>
            </a:pPr>
            <a:r>
              <a:rPr lang="de-CH" strike="sngStrike" baseline="0" dirty="0"/>
              <a:t>Median: nimmt Zahl am mittleren Index,  robuster gegen Ausreisser</a:t>
            </a:r>
          </a:p>
          <a:p>
            <a:pPr marL="144000" indent="-144000">
              <a:buFontTx/>
              <a:buChar char="-"/>
            </a:pPr>
            <a:r>
              <a:rPr lang="de-CH" strike="sngStrike" baseline="0" dirty="0" err="1"/>
              <a:t>most_frequent</a:t>
            </a:r>
            <a:r>
              <a:rPr lang="de-CH" strike="sngStrike" baseline="0" dirty="0"/>
              <a:t>: bei kategorialen Daten wie Bildungsziele</a:t>
            </a:r>
            <a:r>
              <a:rPr lang="de-CH" strike="noStrike" baseline="0" dirty="0"/>
              <a:t>                      (viel zu kompliziert!)</a:t>
            </a:r>
          </a:p>
          <a:p>
            <a:pPr marL="144000" indent="-144000">
              <a:buFontTx/>
              <a:buChar char="-"/>
            </a:pPr>
            <a:endParaRPr lang="de-CH" dirty="0"/>
          </a:p>
          <a:p>
            <a:pPr marL="0" indent="0">
              <a:buFontTx/>
              <a:buNone/>
            </a:pPr>
            <a:r>
              <a:rPr lang="de-CH" dirty="0"/>
              <a:t>4. X: Trainingsteil vom Datensatz (</a:t>
            </a:r>
            <a:r>
              <a:rPr lang="de-CH" dirty="0" err="1"/>
              <a:t>pandas</a:t>
            </a:r>
            <a:r>
              <a:rPr lang="de-CH" dirty="0"/>
              <a:t> </a:t>
            </a:r>
            <a:r>
              <a:rPr lang="de-CH" dirty="0" err="1"/>
              <a:t>DataFrame</a:t>
            </a:r>
            <a:r>
              <a:rPr lang="de-CH" dirty="0"/>
              <a:t>)</a:t>
            </a:r>
          </a:p>
          <a:p>
            <a:pPr marL="0" indent="0">
              <a:buFontTx/>
              <a:buNone/>
            </a:pPr>
            <a:r>
              <a:rPr lang="de-CH" dirty="0"/>
              <a:t>.</a:t>
            </a:r>
            <a:r>
              <a:rPr lang="de-CH" dirty="0" err="1"/>
              <a:t>iloc</a:t>
            </a:r>
            <a:r>
              <a:rPr lang="de-CH" dirty="0"/>
              <a:t> = </a:t>
            </a:r>
            <a:r>
              <a:rPr lang="de-CH" dirty="0" err="1"/>
              <a:t>index</a:t>
            </a:r>
            <a:r>
              <a:rPr lang="de-CH" dirty="0"/>
              <a:t> Locator</a:t>
            </a:r>
          </a:p>
          <a:p>
            <a:pPr marL="0" indent="0">
              <a:buFontTx/>
              <a:buNone/>
            </a:pPr>
            <a:r>
              <a:rPr lang="de-CH" dirty="0"/>
              <a:t>7:8 </a:t>
            </a:r>
            <a:r>
              <a:rPr lang="de-CH" dirty="0" err="1"/>
              <a:t>Slicing</a:t>
            </a:r>
            <a:r>
              <a:rPr lang="de-CH" dirty="0"/>
              <a:t>: 8 ist exklusiv und es wird </a:t>
            </a:r>
            <a:r>
              <a:rPr lang="de-CH" dirty="0" err="1"/>
              <a:t>index</a:t>
            </a:r>
            <a:r>
              <a:rPr lang="de-CH" dirty="0"/>
              <a:t> 7 genommen</a:t>
            </a:r>
          </a:p>
          <a:p>
            <a:pPr marL="0" indent="0">
              <a:buFontTx/>
              <a:buNone/>
            </a:pPr>
            <a:r>
              <a:rPr lang="de-CH" dirty="0" err="1"/>
              <a:t>Imputer.fit</a:t>
            </a:r>
            <a:r>
              <a:rPr lang="de-CH" dirty="0"/>
              <a:t>(): berechnet für alle leeren </a:t>
            </a:r>
            <a:r>
              <a:rPr lang="de-CH" dirty="0" err="1"/>
              <a:t>rows</a:t>
            </a:r>
            <a:r>
              <a:rPr lang="de-CH" dirty="0"/>
              <a:t> der Spalte 7 den Durchschnitt und weisst diesen den Durchschnitt zu</a:t>
            </a:r>
          </a:p>
          <a:p>
            <a:pPr marL="0" indent="0">
              <a:buFontTx/>
              <a:buNone/>
            </a:pPr>
            <a:endParaRPr lang="de-CH" dirty="0"/>
          </a:p>
          <a:p>
            <a:pPr marL="0" indent="0">
              <a:buFontTx/>
              <a:buNone/>
            </a:pPr>
            <a:r>
              <a:rPr lang="de-CH" dirty="0"/>
              <a:t>5. Greift auf die Änderungen von fit() zu und wendet diese auf die X Spalte an</a:t>
            </a:r>
          </a:p>
          <a:p>
            <a:pPr marL="0" indent="0">
              <a:buFontTx/>
              <a:buNone/>
            </a:pPr>
            <a:r>
              <a:rPr lang="de-CH" dirty="0"/>
              <a:t>Hier wird erst X verändert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B08A4-64F9-43B2-9351-CE31CC2735ED}" type="slidenum">
              <a:rPr lang="de-CH" smtClean="0"/>
              <a:pPr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92399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EB093-1F4C-D305-4106-CAB0B8FF2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3013A1-DE80-DF0C-4A69-3F7F22AB97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55600" y="285750"/>
            <a:ext cx="5711825" cy="3213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13AA9C-3E71-5B59-223E-5FFA4279C7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67371-F283-BF19-0AA6-554129DBF6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B08A4-64F9-43B2-9351-CE31CC2735ED}" type="slidenum">
              <a:rPr lang="de-CH" smtClean="0"/>
              <a:pPr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038740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5C32A-6FCA-BFFA-21B7-26096E775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918EED-81EE-777F-1F7B-069B90AB9B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55600" y="285750"/>
            <a:ext cx="5711825" cy="3213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4A445F-58CB-F74B-ADEB-6436D74579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443F6-C936-67A2-11A1-349A708609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B08A4-64F9-43B2-9351-CE31CC2735ED}" type="slidenum">
              <a:rPr lang="de-CH" smtClean="0"/>
              <a:pPr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089076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2B114-9116-BFDB-CB50-359F7579E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D7C54E-14DC-8C4E-FE75-BD0C36FD5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55600" y="285750"/>
            <a:ext cx="5711825" cy="3213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09706F-A4FD-1240-1881-0CFF7C09EB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/>
              <a:t>Splitting Features Vs. Labels</a:t>
            </a:r>
          </a:p>
          <a:p>
            <a:pPr marL="0" indent="0">
              <a:buNone/>
            </a:pPr>
            <a:r>
              <a:rPr lang="de-CH" dirty="0" err="1"/>
              <a:t>Missing</a:t>
            </a:r>
            <a:r>
              <a:rPr lang="de-CH" dirty="0"/>
              <a:t> </a:t>
            </a:r>
            <a:r>
              <a:rPr lang="de-CH" dirty="0" err="1"/>
              <a:t>data</a:t>
            </a:r>
            <a:endParaRPr lang="de-CH" dirty="0"/>
          </a:p>
          <a:p>
            <a:pPr marL="0" indent="0">
              <a:buNone/>
            </a:pPr>
            <a:r>
              <a:rPr lang="de-CH" dirty="0"/>
              <a:t>Kategoriale Daten</a:t>
            </a:r>
          </a:p>
          <a:p>
            <a:pPr marL="0" indent="0">
              <a:buNone/>
            </a:pPr>
            <a:r>
              <a:rPr lang="de-CH" dirty="0"/>
              <a:t>Splitting </a:t>
            </a:r>
            <a:r>
              <a:rPr lang="de-CH" dirty="0" err="1"/>
              <a:t>train</a:t>
            </a:r>
            <a:r>
              <a:rPr lang="de-CH" dirty="0"/>
              <a:t> </a:t>
            </a:r>
            <a:r>
              <a:rPr lang="de-CH" dirty="0" err="1"/>
              <a:t>test</a:t>
            </a:r>
            <a:r>
              <a:rPr lang="de-CH" dirty="0"/>
              <a:t> </a:t>
            </a:r>
            <a:r>
              <a:rPr lang="de-CH" dirty="0" err="1"/>
              <a:t>split</a:t>
            </a:r>
            <a:endParaRPr lang="de-CH" dirty="0"/>
          </a:p>
          <a:p>
            <a:pPr marL="0" indent="0">
              <a:buNone/>
            </a:pPr>
            <a:r>
              <a:rPr lang="de-CH" dirty="0"/>
              <a:t>Feature </a:t>
            </a:r>
            <a:r>
              <a:rPr lang="de-CH" dirty="0" err="1"/>
              <a:t>Scaling</a:t>
            </a:r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1A655-B5FD-F0DD-BFDE-914FB63279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B08A4-64F9-43B2-9351-CE31CC2735ED}" type="slidenum">
              <a:rPr lang="de-CH" smtClean="0"/>
              <a:pPr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97185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5600" y="285750"/>
            <a:ext cx="5711825" cy="3213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/>
              <a:t>1-3: benötigte Imports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/>
              <a:t>4: ermöglicht Zugriff auf Spalten vom Datensatz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/>
              <a:t>5: </a:t>
            </a:r>
          </a:p>
          <a:p>
            <a:pPr marL="0" indent="0">
              <a:buNone/>
            </a:pPr>
            <a:r>
              <a:rPr lang="de-CH" dirty="0"/>
              <a:t>‘</a:t>
            </a:r>
            <a:r>
              <a:rPr lang="de-CH" dirty="0" err="1"/>
              <a:t>encoder</a:t>
            </a:r>
            <a:r>
              <a:rPr lang="de-CH" dirty="0"/>
              <a:t>’: frei wählbarer Name. Wäre nur bei mehreren Transformern relevant, um den richtigen zu finden</a:t>
            </a:r>
          </a:p>
          <a:p>
            <a:pPr marL="0" indent="0">
              <a:buNone/>
            </a:pPr>
            <a:r>
              <a:rPr lang="de-CH" dirty="0" err="1"/>
              <a:t>OneHotEncoder</a:t>
            </a:r>
            <a:r>
              <a:rPr lang="de-CH" dirty="0"/>
              <a:t>(): Transformer Art</a:t>
            </a:r>
          </a:p>
          <a:p>
            <a:pPr marL="0" indent="0">
              <a:buNone/>
            </a:pPr>
            <a:r>
              <a:rPr lang="de-CH" dirty="0"/>
              <a:t>List(</a:t>
            </a:r>
            <a:r>
              <a:rPr lang="de-CH" dirty="0" err="1"/>
              <a:t>range</a:t>
            </a:r>
            <a:r>
              <a:rPr lang="de-CH" dirty="0"/>
              <a:t>(7)): soll auf die ersten 7 Spalten angewendet werden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/>
              <a:t>6: </a:t>
            </a:r>
            <a:r>
              <a:rPr lang="de-CH" dirty="0" err="1"/>
              <a:t>remainder</a:t>
            </a:r>
            <a:r>
              <a:rPr lang="de-CH" dirty="0"/>
              <a:t>=‘</a:t>
            </a:r>
            <a:r>
              <a:rPr lang="de-CH" dirty="0" err="1"/>
              <a:t>passthrough</a:t>
            </a:r>
            <a:r>
              <a:rPr lang="de-CH" dirty="0"/>
              <a:t>’: Alle anderen Spalten bleiben unverändert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/>
              <a:t>7: </a:t>
            </a:r>
          </a:p>
          <a:p>
            <a:pPr marL="0" indent="0">
              <a:buNone/>
            </a:pPr>
            <a:r>
              <a:rPr lang="de-CH" dirty="0" err="1"/>
              <a:t>fit_transform</a:t>
            </a:r>
            <a:r>
              <a:rPr lang="de-CH" dirty="0"/>
              <a:t>: wandelt die Kategorien der 7 Spalten in </a:t>
            </a:r>
            <a:r>
              <a:rPr lang="de-CH" dirty="0" err="1"/>
              <a:t>One</a:t>
            </a:r>
            <a:r>
              <a:rPr lang="de-CH" dirty="0"/>
              <a:t>-Hot Vektoren 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B08A4-64F9-43B2-9351-CE31CC2735ED}" type="slidenum">
              <a:rPr lang="de-CH" smtClean="0"/>
              <a:pPr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220905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37A12-EC87-C71C-84B0-F3E330BBF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FD0F1A-1074-0975-CFB2-82721221E4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55600" y="285750"/>
            <a:ext cx="5711825" cy="3213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5D0D47-3B7E-6685-4703-FE83034C52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/>
              <a:t>Summe von </a:t>
            </a:r>
            <a:r>
              <a:rPr lang="de-CH" dirty="0" err="1"/>
              <a:t>row</a:t>
            </a:r>
            <a:r>
              <a:rPr lang="de-CH" dirty="0"/>
              <a:t> gibt immer 1, deshalb ist Spalte ‘</a:t>
            </a:r>
            <a:r>
              <a:rPr lang="de-CH" dirty="0" err="1"/>
              <a:t>uebertroffen</a:t>
            </a:r>
            <a:r>
              <a:rPr lang="de-CH" dirty="0"/>
              <a:t>’ unnötig</a:t>
            </a:r>
            <a:br>
              <a:rPr lang="de-CH" dirty="0"/>
            </a:br>
            <a:br>
              <a:rPr lang="de-CH" dirty="0"/>
            </a:br>
            <a:r>
              <a:rPr lang="de-CH" dirty="0"/>
              <a:t>Hier ist der Code, welcher zu meinem roten Vorschlag von oben passt:</a:t>
            </a:r>
            <a:br>
              <a:rPr lang="de-CH" dirty="0"/>
            </a:br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sklearn.compose</a:t>
            </a:r>
            <a:r>
              <a:rPr lang="de-CH" dirty="0"/>
              <a:t> </a:t>
            </a:r>
            <a:r>
              <a:rPr lang="de-CH" dirty="0" err="1"/>
              <a:t>import</a:t>
            </a:r>
            <a:r>
              <a:rPr lang="de-CH" dirty="0"/>
              <a:t> </a:t>
            </a:r>
            <a:r>
              <a:rPr lang="de-CH" dirty="0" err="1"/>
              <a:t>ColumnTransformer</a:t>
            </a:r>
            <a:endParaRPr lang="de-CH" dirty="0"/>
          </a:p>
          <a:p>
            <a:pPr marL="0" indent="0">
              <a:buNone/>
            </a:pP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sklearn.preprocessing</a:t>
            </a:r>
            <a:r>
              <a:rPr lang="de-CH" dirty="0"/>
              <a:t> </a:t>
            </a:r>
            <a:r>
              <a:rPr lang="de-CH" dirty="0" err="1"/>
              <a:t>import</a:t>
            </a:r>
            <a:r>
              <a:rPr lang="de-CH" dirty="0"/>
              <a:t> </a:t>
            </a:r>
            <a:r>
              <a:rPr lang="de-CH" dirty="0" err="1"/>
              <a:t>FunctionTransformer</a:t>
            </a:r>
            <a:endParaRPr lang="de-CH" dirty="0"/>
          </a:p>
          <a:p>
            <a:pPr marL="0" indent="0">
              <a:buNone/>
            </a:pPr>
            <a:r>
              <a:rPr lang="de-CH" dirty="0" err="1"/>
              <a:t>import</a:t>
            </a:r>
            <a:r>
              <a:rPr lang="de-CH" dirty="0"/>
              <a:t> </a:t>
            </a:r>
            <a:r>
              <a:rPr lang="de-CH" dirty="0" err="1"/>
              <a:t>numpy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np</a:t>
            </a:r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/>
              <a:t># Mapping-Dictionary</a:t>
            </a:r>
          </a:p>
          <a:p>
            <a:pPr marL="0" indent="0">
              <a:buNone/>
            </a:pPr>
            <a:r>
              <a:rPr lang="de-CH" dirty="0" err="1"/>
              <a:t>bewertung_map</a:t>
            </a:r>
            <a:r>
              <a:rPr lang="de-CH" dirty="0"/>
              <a:t> = {</a:t>
            </a:r>
          </a:p>
          <a:p>
            <a:pPr marL="0" indent="0">
              <a:buNone/>
            </a:pPr>
            <a:r>
              <a:rPr lang="de-CH" dirty="0"/>
              <a:t>    '</a:t>
            </a:r>
            <a:r>
              <a:rPr lang="de-CH" dirty="0" err="1"/>
              <a:t>uebertroffen</a:t>
            </a:r>
            <a:r>
              <a:rPr lang="de-CH" dirty="0"/>
              <a:t>': 6,</a:t>
            </a:r>
          </a:p>
          <a:p>
            <a:pPr marL="0" indent="0">
              <a:buNone/>
            </a:pPr>
            <a:r>
              <a:rPr lang="de-CH" dirty="0"/>
              <a:t>    '</a:t>
            </a:r>
            <a:r>
              <a:rPr lang="de-CH" dirty="0" err="1"/>
              <a:t>erfuellt</a:t>
            </a:r>
            <a:r>
              <a:rPr lang="de-CH" dirty="0"/>
              <a:t>': 5,</a:t>
            </a:r>
          </a:p>
          <a:p>
            <a:pPr marL="0" indent="0">
              <a:buNone/>
            </a:pPr>
            <a:r>
              <a:rPr lang="de-CH" dirty="0"/>
              <a:t>    'knapp </a:t>
            </a:r>
            <a:r>
              <a:rPr lang="de-CH" dirty="0" err="1"/>
              <a:t>erfuellt</a:t>
            </a:r>
            <a:r>
              <a:rPr lang="de-CH" dirty="0"/>
              <a:t>': 4,</a:t>
            </a:r>
          </a:p>
          <a:p>
            <a:pPr marL="0" indent="0">
              <a:buNone/>
            </a:pPr>
            <a:r>
              <a:rPr lang="de-CH" dirty="0"/>
              <a:t>    'nicht </a:t>
            </a:r>
            <a:r>
              <a:rPr lang="de-CH" dirty="0" err="1"/>
              <a:t>erfuellt</a:t>
            </a:r>
            <a:r>
              <a:rPr lang="de-CH" dirty="0"/>
              <a:t>': 3</a:t>
            </a:r>
          </a:p>
          <a:p>
            <a:pPr marL="0" indent="0">
              <a:buNone/>
            </a:pPr>
            <a:r>
              <a:rPr lang="de-CH" dirty="0"/>
              <a:t>}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/>
              <a:t># Funktion, die das Mapping auf mehrere Spalten anwendet</a:t>
            </a:r>
          </a:p>
          <a:p>
            <a:pPr marL="0" indent="0">
              <a:buNone/>
            </a:pPr>
            <a:r>
              <a:rPr lang="de-CH" dirty="0" err="1"/>
              <a:t>def</a:t>
            </a:r>
            <a:r>
              <a:rPr lang="de-CH" dirty="0"/>
              <a:t> </a:t>
            </a:r>
            <a:r>
              <a:rPr lang="de-CH" dirty="0" err="1"/>
              <a:t>map_bewertung</a:t>
            </a:r>
            <a:r>
              <a:rPr lang="de-CH" dirty="0"/>
              <a:t>(X):</a:t>
            </a:r>
          </a:p>
          <a:p>
            <a:pPr marL="0" indent="0">
              <a:buNone/>
            </a:pPr>
            <a:r>
              <a:rPr lang="de-CH" dirty="0"/>
              <a:t>    </a:t>
            </a:r>
            <a:r>
              <a:rPr lang="de-CH" dirty="0" err="1"/>
              <a:t>return</a:t>
            </a:r>
            <a:r>
              <a:rPr lang="de-CH" dirty="0"/>
              <a:t> </a:t>
            </a:r>
            <a:r>
              <a:rPr lang="de-CH" dirty="0" err="1"/>
              <a:t>np.vectorize</a:t>
            </a:r>
            <a:r>
              <a:rPr lang="de-CH" dirty="0"/>
              <a:t>(</a:t>
            </a:r>
            <a:r>
              <a:rPr lang="de-CH" dirty="0" err="1"/>
              <a:t>bewertung_map.get</a:t>
            </a:r>
            <a:r>
              <a:rPr lang="de-CH" dirty="0"/>
              <a:t>)(X)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/>
              <a:t># Transformer, der das Mapping durchführt</a:t>
            </a:r>
          </a:p>
          <a:p>
            <a:pPr marL="0" indent="0">
              <a:buNone/>
            </a:pPr>
            <a:r>
              <a:rPr lang="de-CH" dirty="0" err="1"/>
              <a:t>mapping_transformer</a:t>
            </a:r>
            <a:r>
              <a:rPr lang="de-CH" dirty="0"/>
              <a:t> = </a:t>
            </a:r>
            <a:r>
              <a:rPr lang="de-CH" dirty="0" err="1"/>
              <a:t>FunctionTransformer</a:t>
            </a:r>
            <a:r>
              <a:rPr lang="de-CH" dirty="0"/>
              <a:t>(</a:t>
            </a:r>
            <a:r>
              <a:rPr lang="de-CH" dirty="0" err="1"/>
              <a:t>map_bewertung</a:t>
            </a:r>
            <a:r>
              <a:rPr lang="de-CH" dirty="0"/>
              <a:t>)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/>
              <a:t># </a:t>
            </a:r>
            <a:r>
              <a:rPr lang="de-CH" dirty="0" err="1"/>
              <a:t>ColumnTransformer</a:t>
            </a:r>
            <a:r>
              <a:rPr lang="de-CH" dirty="0"/>
              <a:t> mit Mapping für die ersten 7 Spalten</a:t>
            </a:r>
          </a:p>
          <a:p>
            <a:pPr marL="0" indent="0">
              <a:buNone/>
            </a:pPr>
            <a:r>
              <a:rPr lang="de-CH" dirty="0"/>
              <a:t>ct = </a:t>
            </a:r>
            <a:r>
              <a:rPr lang="de-CH" dirty="0" err="1"/>
              <a:t>ColumnTransformer</a:t>
            </a:r>
            <a:r>
              <a:rPr lang="de-CH" dirty="0"/>
              <a:t>(</a:t>
            </a:r>
          </a:p>
          <a:p>
            <a:pPr marL="0" indent="0">
              <a:buNone/>
            </a:pPr>
            <a:r>
              <a:rPr lang="de-CH" dirty="0"/>
              <a:t>    </a:t>
            </a:r>
            <a:r>
              <a:rPr lang="de-CH" dirty="0" err="1"/>
              <a:t>transformers</a:t>
            </a:r>
            <a:r>
              <a:rPr lang="de-CH" dirty="0"/>
              <a:t>=[('</a:t>
            </a:r>
            <a:r>
              <a:rPr lang="de-CH" dirty="0" err="1"/>
              <a:t>mapper</a:t>
            </a:r>
            <a:r>
              <a:rPr lang="de-CH" dirty="0"/>
              <a:t>', </a:t>
            </a:r>
            <a:r>
              <a:rPr lang="de-CH" dirty="0" err="1"/>
              <a:t>mapping_transformer</a:t>
            </a:r>
            <a:r>
              <a:rPr lang="de-CH" dirty="0"/>
              <a:t>, </a:t>
            </a:r>
            <a:r>
              <a:rPr lang="de-CH" dirty="0" err="1"/>
              <a:t>list</a:t>
            </a:r>
            <a:r>
              <a:rPr lang="de-CH" dirty="0"/>
              <a:t>(</a:t>
            </a:r>
            <a:r>
              <a:rPr lang="de-CH" dirty="0" err="1"/>
              <a:t>range</a:t>
            </a:r>
            <a:r>
              <a:rPr lang="de-CH" dirty="0"/>
              <a:t>(7)))],</a:t>
            </a:r>
          </a:p>
          <a:p>
            <a:pPr marL="0" indent="0">
              <a:buNone/>
            </a:pPr>
            <a:r>
              <a:rPr lang="de-CH" dirty="0"/>
              <a:t>    </a:t>
            </a:r>
            <a:r>
              <a:rPr lang="de-CH" dirty="0" err="1"/>
              <a:t>remainder</a:t>
            </a:r>
            <a:r>
              <a:rPr lang="de-CH" dirty="0"/>
              <a:t>='</a:t>
            </a:r>
            <a:r>
              <a:rPr lang="de-CH" dirty="0" err="1"/>
              <a:t>passthrough</a:t>
            </a:r>
            <a:r>
              <a:rPr lang="de-CH" dirty="0"/>
              <a:t>'</a:t>
            </a:r>
          </a:p>
          <a:p>
            <a:pPr marL="0" indent="0">
              <a:buNone/>
            </a:pPr>
            <a:r>
              <a:rPr lang="de-CH" dirty="0"/>
              <a:t>)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/>
              <a:t># Transformation anwenden</a:t>
            </a:r>
          </a:p>
          <a:p>
            <a:pPr marL="0" indent="0">
              <a:buNone/>
            </a:pPr>
            <a:r>
              <a:rPr lang="de-CH" dirty="0"/>
              <a:t>X = </a:t>
            </a:r>
            <a:r>
              <a:rPr lang="de-CH" dirty="0" err="1"/>
              <a:t>np.array</a:t>
            </a:r>
            <a:r>
              <a:rPr lang="de-CH" dirty="0"/>
              <a:t>(</a:t>
            </a:r>
            <a:r>
              <a:rPr lang="de-CH" dirty="0" err="1"/>
              <a:t>ct.fit_transform</a:t>
            </a:r>
            <a:r>
              <a:rPr lang="de-CH" dirty="0"/>
              <a:t>(X))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8C7BC3-3EA8-6771-A329-09BD485064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B08A4-64F9-43B2-9351-CE31CC2735ED}" type="slidenum">
              <a:rPr lang="de-CH" smtClean="0"/>
              <a:pPr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02067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5600" y="285750"/>
            <a:ext cx="5711825" cy="3213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/>
              <a:t>Ich nehme an jeder von euch hat Netflix, Spotify oder Amazon schon einmal genutzt.</a:t>
            </a:r>
          </a:p>
          <a:p>
            <a:pPr marL="0" indent="0">
              <a:buNone/>
            </a:pPr>
            <a:r>
              <a:rPr lang="de-CH" dirty="0"/>
              <a:t>Ist euch bei der Nutzung aufgefallen, dass dort Filme, Musik oder Produkte empfohlen werden, die ziemlich gut zu euren Interessen passen?</a:t>
            </a:r>
          </a:p>
          <a:p>
            <a:pPr marL="0" indent="0">
              <a:buNone/>
            </a:pPr>
            <a:r>
              <a:rPr lang="de-CH" dirty="0"/>
              <a:t>Genau hier kommt </a:t>
            </a:r>
            <a:r>
              <a:rPr lang="de-CH" dirty="0" err="1"/>
              <a:t>Machine</a:t>
            </a:r>
            <a:r>
              <a:rPr lang="de-CH" dirty="0"/>
              <a:t> Learning ins Spiel.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B08A4-64F9-43B2-9351-CE31CC2735ED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174132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2C008-44D2-AB6B-1D24-042B1A7F3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01D419-D7DF-FF8E-3016-1E511BD49F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55600" y="285750"/>
            <a:ext cx="5711825" cy="3213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99702E-AC1A-5681-BE13-AA8F302464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/>
              <a:t>Splitting Features Vs. Labels</a:t>
            </a:r>
          </a:p>
          <a:p>
            <a:pPr marL="0" indent="0">
              <a:buNone/>
            </a:pPr>
            <a:r>
              <a:rPr lang="de-CH" dirty="0" err="1"/>
              <a:t>Missing</a:t>
            </a:r>
            <a:r>
              <a:rPr lang="de-CH" dirty="0"/>
              <a:t> </a:t>
            </a:r>
            <a:r>
              <a:rPr lang="de-CH" dirty="0" err="1"/>
              <a:t>data</a:t>
            </a:r>
            <a:endParaRPr lang="de-CH" dirty="0"/>
          </a:p>
          <a:p>
            <a:pPr marL="0" indent="0">
              <a:buNone/>
            </a:pPr>
            <a:r>
              <a:rPr lang="de-CH" dirty="0"/>
              <a:t>Kategoriale Daten</a:t>
            </a:r>
          </a:p>
          <a:p>
            <a:pPr marL="0" indent="0">
              <a:buNone/>
            </a:pPr>
            <a:r>
              <a:rPr lang="de-CH" dirty="0"/>
              <a:t>Splitting </a:t>
            </a:r>
            <a:r>
              <a:rPr lang="de-CH" dirty="0" err="1"/>
              <a:t>train</a:t>
            </a:r>
            <a:r>
              <a:rPr lang="de-CH" dirty="0"/>
              <a:t> </a:t>
            </a:r>
            <a:r>
              <a:rPr lang="de-CH" dirty="0" err="1"/>
              <a:t>test</a:t>
            </a:r>
            <a:r>
              <a:rPr lang="de-CH" dirty="0"/>
              <a:t> </a:t>
            </a:r>
            <a:r>
              <a:rPr lang="de-CH" dirty="0" err="1"/>
              <a:t>split</a:t>
            </a:r>
            <a:endParaRPr lang="de-CH" dirty="0"/>
          </a:p>
          <a:p>
            <a:pPr marL="0" indent="0">
              <a:buNone/>
            </a:pPr>
            <a:r>
              <a:rPr lang="de-CH" dirty="0"/>
              <a:t>Feature </a:t>
            </a:r>
            <a:r>
              <a:rPr lang="de-CH" dirty="0" err="1"/>
              <a:t>Scaling</a:t>
            </a:r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DB850-180E-5172-CA0B-69C64515CC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B08A4-64F9-43B2-9351-CE31CC2735ED}" type="slidenum">
              <a:rPr lang="de-CH" smtClean="0"/>
              <a:pPr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53681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5600" y="285750"/>
            <a:ext cx="5711825" cy="3213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/>
              <a:t>Aufteilung in 4 Sektionen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/>
              <a:t>Grüner Teil während Training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/>
              <a:t>Roter Teil zum Modell testen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 err="1"/>
              <a:t>Train_test_split</a:t>
            </a:r>
            <a:r>
              <a:rPr lang="de-CH" dirty="0"/>
              <a:t>: </a:t>
            </a:r>
            <a:r>
              <a:rPr lang="de-CH" dirty="0" err="1"/>
              <a:t>Splitted</a:t>
            </a:r>
            <a:r>
              <a:rPr lang="de-CH" dirty="0"/>
              <a:t> das Datensetz in 4 Variablen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/>
              <a:t>Inputs für Methode</a:t>
            </a:r>
          </a:p>
          <a:p>
            <a:pPr marL="0" indent="0">
              <a:buNone/>
            </a:pPr>
            <a:r>
              <a:rPr lang="de-CH" dirty="0"/>
              <a:t>X: alle Features</a:t>
            </a:r>
          </a:p>
          <a:p>
            <a:pPr marL="0" indent="0">
              <a:buNone/>
            </a:pPr>
            <a:r>
              <a:rPr lang="de-CH" dirty="0"/>
              <a:t>y: alle Labels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 err="1"/>
              <a:t>Test_size</a:t>
            </a:r>
            <a:r>
              <a:rPr lang="de-CH" dirty="0"/>
              <a:t>: 20% Testdaten und restliche 80% sind Trainingsdaten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 err="1"/>
              <a:t>Random_state</a:t>
            </a:r>
            <a:r>
              <a:rPr lang="de-CH" dirty="0"/>
              <a:t>: </a:t>
            </a:r>
            <a:r>
              <a:rPr lang="de-CH" dirty="0" err="1"/>
              <a:t>start</a:t>
            </a:r>
            <a:r>
              <a:rPr lang="de-CH" dirty="0"/>
              <a:t> Punkt von Random Algorithmus. So lange Zahl gleich gross, kommt gleiches Ergebnis weil Algorithmus gleich durchgeht.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B08A4-64F9-43B2-9351-CE31CC2735ED}" type="slidenum">
              <a:rPr lang="de-CH" smtClean="0"/>
              <a:pPr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064713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0DAA6-9FF7-0256-F5D7-B8A41F1BE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D7785F-D583-A041-AD84-B407C542F0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55600" y="285750"/>
            <a:ext cx="5711825" cy="3213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53578A-40DD-F063-883A-D284AF506C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/>
              <a:t>Splitting Features Vs. Labels</a:t>
            </a:r>
          </a:p>
          <a:p>
            <a:pPr marL="0" indent="0">
              <a:buNone/>
            </a:pPr>
            <a:r>
              <a:rPr lang="de-CH" dirty="0" err="1"/>
              <a:t>Missing</a:t>
            </a:r>
            <a:r>
              <a:rPr lang="de-CH" dirty="0"/>
              <a:t> </a:t>
            </a:r>
            <a:r>
              <a:rPr lang="de-CH" dirty="0" err="1"/>
              <a:t>data</a:t>
            </a:r>
            <a:endParaRPr lang="de-CH" dirty="0"/>
          </a:p>
          <a:p>
            <a:pPr marL="0" indent="0">
              <a:buNone/>
            </a:pPr>
            <a:r>
              <a:rPr lang="de-CH" dirty="0"/>
              <a:t>Kategoriale Daten</a:t>
            </a:r>
          </a:p>
          <a:p>
            <a:pPr marL="0" indent="0">
              <a:buNone/>
            </a:pPr>
            <a:r>
              <a:rPr lang="de-CH" dirty="0"/>
              <a:t>Splitting </a:t>
            </a:r>
            <a:r>
              <a:rPr lang="de-CH" dirty="0" err="1"/>
              <a:t>train</a:t>
            </a:r>
            <a:r>
              <a:rPr lang="de-CH" dirty="0"/>
              <a:t> </a:t>
            </a:r>
            <a:r>
              <a:rPr lang="de-CH" dirty="0" err="1"/>
              <a:t>test</a:t>
            </a:r>
            <a:r>
              <a:rPr lang="de-CH" dirty="0"/>
              <a:t> </a:t>
            </a:r>
            <a:r>
              <a:rPr lang="de-CH" dirty="0" err="1"/>
              <a:t>split</a:t>
            </a:r>
            <a:endParaRPr lang="de-CH" dirty="0"/>
          </a:p>
          <a:p>
            <a:pPr marL="0" indent="0">
              <a:buNone/>
            </a:pPr>
            <a:r>
              <a:rPr lang="de-CH" dirty="0"/>
              <a:t>Feature </a:t>
            </a:r>
            <a:r>
              <a:rPr lang="de-CH" dirty="0" err="1"/>
              <a:t>Scaling</a:t>
            </a:r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368E2-BDDB-B92A-5F43-C23A09AAC3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B08A4-64F9-43B2-9351-CE31CC2735ED}" type="slidenum">
              <a:rPr lang="de-CH" smtClean="0"/>
              <a:pPr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53008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5600" y="285750"/>
            <a:ext cx="5711825" cy="3213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/>
              <a:t>3. </a:t>
            </a:r>
            <a:r>
              <a:rPr lang="de-CH" dirty="0" err="1"/>
              <a:t>StandardScaler</a:t>
            </a:r>
            <a:r>
              <a:rPr lang="de-CH" dirty="0"/>
              <a:t> Objekt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/>
              <a:t>4. </a:t>
            </a:r>
          </a:p>
          <a:p>
            <a:pPr marL="0" indent="0">
              <a:buNone/>
            </a:pPr>
            <a:r>
              <a:rPr lang="de-CH" dirty="0"/>
              <a:t>Fit: berechnet für jede Spalte den Durchschnitt und die Standardabweichung, d.h. werden mit Formel Standardisiert</a:t>
            </a:r>
          </a:p>
          <a:p>
            <a:pPr marL="0" indent="0">
              <a:buNone/>
            </a:pPr>
            <a:r>
              <a:rPr lang="de-CH" dirty="0"/>
              <a:t>Transform: wendet Standardisierung auf Datensatz </a:t>
            </a:r>
            <a:r>
              <a:rPr lang="de-CH" dirty="0" err="1"/>
              <a:t>X_train</a:t>
            </a:r>
            <a:r>
              <a:rPr lang="de-CH" dirty="0"/>
              <a:t> an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/>
              <a:t>5.</a:t>
            </a:r>
          </a:p>
          <a:p>
            <a:pPr marL="0" indent="0">
              <a:buNone/>
            </a:pPr>
            <a:r>
              <a:rPr lang="de-CH" dirty="0"/>
              <a:t>Transform: wendet die standardisierten Werte von </a:t>
            </a:r>
            <a:r>
              <a:rPr lang="de-CH" dirty="0" err="1"/>
              <a:t>X_train</a:t>
            </a:r>
            <a:r>
              <a:rPr lang="de-CH" dirty="0"/>
              <a:t> auf </a:t>
            </a:r>
            <a:r>
              <a:rPr lang="de-CH" dirty="0" err="1"/>
              <a:t>X_test</a:t>
            </a:r>
            <a:r>
              <a:rPr lang="de-CH" dirty="0"/>
              <a:t> an. Grund: verwendete dasselbe </a:t>
            </a:r>
            <a:r>
              <a:rPr lang="de-CH" dirty="0" err="1"/>
              <a:t>StandardScaler</a:t>
            </a:r>
            <a:r>
              <a:rPr lang="de-CH" dirty="0"/>
              <a:t> Objekt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B08A4-64F9-43B2-9351-CE31CC2735ED}" type="slidenum">
              <a:rPr lang="de-CH" smtClean="0"/>
              <a:pPr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058133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5600" y="285750"/>
            <a:ext cx="5711825" cy="3213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/>
              <a:t>Zwischen 1 und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B08A4-64F9-43B2-9351-CE31CC2735ED}" type="slidenum">
              <a:rPr lang="de-CH" smtClean="0"/>
              <a:pPr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353002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D4B1C-8CFA-C318-5389-48A83CD3C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36F6BF-D455-F347-0B0C-C88A73686B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55600" y="285750"/>
            <a:ext cx="5711825" cy="3213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D53207-409C-2B56-4A5B-A97C12E322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25DA6-258F-329A-CF2C-4093BCD9E6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B08A4-64F9-43B2-9351-CE31CC2735ED}" type="slidenum">
              <a:rPr lang="de-CH" smtClean="0"/>
              <a:pPr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276611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5600" y="285750"/>
            <a:ext cx="5711825" cy="3213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/>
              <a:t>Das ist eine Simple Linear Regression -&gt; </a:t>
            </a:r>
            <a:r>
              <a:rPr lang="de-CH"/>
              <a:t>1 Feature, 1 Label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B08A4-64F9-43B2-9351-CE31CC2735ED}" type="slidenum">
              <a:rPr lang="de-CH" smtClean="0"/>
              <a:pPr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828090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5600" y="285750"/>
            <a:ext cx="5711825" cy="3213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/>
              <a:t>Mehrere Features für ein Label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 err="1"/>
              <a:t>Predicted</a:t>
            </a:r>
            <a:r>
              <a:rPr lang="de-CH" dirty="0"/>
              <a:t>: Höhe</a:t>
            </a:r>
          </a:p>
          <a:p>
            <a:pPr marL="0" indent="0">
              <a:buNone/>
            </a:pPr>
            <a:r>
              <a:rPr lang="de-CH" dirty="0"/>
              <a:t>Actual: Breite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/>
              <a:t>Formel um dieses Diagramm zu bekommen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B08A4-64F9-43B2-9351-CE31CC2735ED}" type="slidenum">
              <a:rPr lang="de-CH" smtClean="0"/>
              <a:pPr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82694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B08A4-64F9-43B2-9351-CE31CC2735ED}" type="slidenum">
              <a:rPr lang="de-CH" smtClean="0"/>
              <a:pPr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434069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5600" y="285750"/>
            <a:ext cx="5711825" cy="3213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B08A4-64F9-43B2-9351-CE31CC2735ED}" type="slidenum">
              <a:rPr lang="de-CH" smtClean="0"/>
              <a:pPr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93082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5600" y="285750"/>
            <a:ext cx="5711825" cy="3213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 err="1"/>
              <a:t>Machine</a:t>
            </a:r>
            <a:r>
              <a:rPr lang="de-CH" dirty="0"/>
              <a:t> Learning ist im Grunde nichts anderes, als einem Modell beizubringen, Muster in Daten zu erkennen daraus Vorhersagen auf neue unbekannte Daten zu treffen.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B08A4-64F9-43B2-9351-CE31CC2735ED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494036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845F6-4ED9-6048-56BF-01ECC5993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DC857E-72DB-EED1-0FAD-82689DFF9E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55600" y="285750"/>
            <a:ext cx="5711825" cy="3213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04A7CD-298E-3A24-9E03-730999DF2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21F4E1-05A0-F235-D139-44B0511287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B08A4-64F9-43B2-9351-CE31CC2735ED}" type="slidenum">
              <a:rPr lang="de-CH" smtClean="0"/>
              <a:pPr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45624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5600" y="285750"/>
            <a:ext cx="5711825" cy="3213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B08A4-64F9-43B2-9351-CE31CC2735ED}" type="slidenum">
              <a:rPr lang="de-CH" smtClean="0"/>
              <a:pPr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6463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A61E7-DB4E-3979-5799-143EDEDF5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D6BBBC-F183-2384-3667-F301B1530D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55600" y="285750"/>
            <a:ext cx="5711825" cy="3213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B20B08-093F-418A-4A90-154C6966BA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0FB81-730D-B7CD-6535-53ABDC2AA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B08A4-64F9-43B2-9351-CE31CC2735ED}" type="slidenum">
              <a:rPr lang="de-CH" smtClean="0"/>
              <a:pPr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191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5600" y="285750"/>
            <a:ext cx="5711825" cy="3213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/>
              <a:t>Damit wir verstehen, wie Modelle diese Vorhersagen lernen zu machen, schauen wir uns zuerst an, wie wir Daten vorbereiten – denn ohne saubere Daten funktioniert kein Lernprozess. </a:t>
            </a:r>
          </a:p>
          <a:p>
            <a:pPr marL="0" indent="0">
              <a:buNone/>
            </a:pPr>
            <a:r>
              <a:rPr lang="de-CH" dirty="0"/>
              <a:t>Danach geht es um verschiedene Regressionsmethoden, also Verfahren, mit denen wir Vorhersagen treffen können. </a:t>
            </a:r>
          </a:p>
          <a:p>
            <a:pPr marL="0" indent="0">
              <a:buNone/>
            </a:pPr>
            <a:r>
              <a:rPr lang="de-CH" dirty="0"/>
              <a:t>Und abschliessend gebe ich euch einen kurzen Ausblick, wie es für mich weiter geht.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B08A4-64F9-43B2-9351-CE31CC2735ED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70859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6ED9E-D600-D381-56E4-DDD550DA7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5900B7-65DB-4380-5B8C-1B5904A681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55600" y="285750"/>
            <a:ext cx="5711825" cy="3213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EBA7D7-5B28-33ED-50A0-1858DE8288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ED684-5FD0-B738-9720-F5AE0FE7F9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B08A4-64F9-43B2-9351-CE31CC2735ED}" type="slidenum">
              <a:rPr lang="de-CH" smtClean="0"/>
              <a:pPr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1430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5600" y="285750"/>
            <a:ext cx="5711825" cy="3213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meiner</a:t>
            </a:r>
            <a:r>
              <a:rPr lang="en-US" dirty="0"/>
              <a:t> Arbeit </a:t>
            </a:r>
            <a:r>
              <a:rPr lang="en-US" dirty="0" err="1"/>
              <a:t>geht</a:t>
            </a:r>
            <a:r>
              <a:rPr lang="en-US" dirty="0"/>
              <a:t> es </a:t>
            </a:r>
            <a:r>
              <a:rPr lang="en-US" dirty="0" err="1"/>
              <a:t>darum</a:t>
            </a:r>
            <a:r>
              <a:rPr lang="en-US" dirty="0"/>
              <a:t> </a:t>
            </a:r>
            <a:r>
              <a:rPr lang="en-US" dirty="0" err="1"/>
              <a:t>Schulleistungen</a:t>
            </a:r>
            <a:r>
              <a:rPr lang="en-US" dirty="0"/>
              <a:t> und </a:t>
            </a:r>
            <a:r>
              <a:rPr lang="en-US" dirty="0" err="1"/>
              <a:t>betriebliches</a:t>
            </a:r>
            <a:r>
              <a:rPr lang="en-US" dirty="0"/>
              <a:t> </a:t>
            </a:r>
            <a:r>
              <a:rPr lang="en-US" dirty="0" err="1"/>
              <a:t>Verhalten</a:t>
            </a:r>
            <a:r>
              <a:rPr lang="en-US" dirty="0"/>
              <a:t> in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Bonuszahlung</a:t>
            </a:r>
            <a:r>
              <a:rPr lang="en-US" dirty="0"/>
              <a:t> </a:t>
            </a:r>
            <a:r>
              <a:rPr lang="en-US" dirty="0" err="1"/>
              <a:t>umsetzen</a:t>
            </a:r>
            <a:r>
              <a:rPr lang="en-US" dirty="0"/>
              <a:t>. Der </a:t>
            </a:r>
            <a:r>
              <a:rPr lang="en-US" dirty="0" err="1"/>
              <a:t>orignale</a:t>
            </a:r>
            <a:r>
              <a:rPr lang="en-US" dirty="0"/>
              <a:t> </a:t>
            </a:r>
            <a:r>
              <a:rPr lang="en-US" dirty="0" err="1"/>
              <a:t>Datensatz</a:t>
            </a:r>
            <a:r>
              <a:rPr lang="en-US" dirty="0"/>
              <a:t> –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oben</a:t>
            </a:r>
            <a:r>
              <a:rPr lang="en-US" dirty="0"/>
              <a:t> links </a:t>
            </a:r>
            <a:r>
              <a:rPr lang="en-US" dirty="0" err="1"/>
              <a:t>gezeigt</a:t>
            </a:r>
            <a:r>
              <a:rPr lang="en-US" dirty="0"/>
              <a:t> – </a:t>
            </a:r>
            <a:r>
              <a:rPr lang="en-US" dirty="0" err="1"/>
              <a:t>beinhaltet</a:t>
            </a:r>
            <a:r>
              <a:rPr lang="en-US" dirty="0"/>
              <a:t> die </a:t>
            </a:r>
            <a:r>
              <a:rPr lang="en-US" dirty="0" err="1"/>
              <a:t>Schulnoten</a:t>
            </a:r>
            <a:r>
              <a:rPr lang="en-US" dirty="0"/>
              <a:t> von </a:t>
            </a:r>
            <a:r>
              <a:rPr lang="en-US" dirty="0" err="1"/>
              <a:t>Schulfaechern</a:t>
            </a:r>
            <a:r>
              <a:rPr lang="en-US" dirty="0"/>
              <a:t>, </a:t>
            </a:r>
            <a:r>
              <a:rPr lang="en-US" dirty="0" err="1"/>
              <a:t>z.B.</a:t>
            </a:r>
            <a:r>
              <a:rPr lang="en-US" dirty="0"/>
              <a:t> die Note 4.5 </a:t>
            </a:r>
            <a:r>
              <a:rPr lang="en-US" dirty="0" err="1"/>
              <a:t>als</a:t>
            </a:r>
            <a:r>
              <a:rPr lang="en-US" dirty="0"/>
              <a:t> BMS </a:t>
            </a:r>
            <a:r>
              <a:rPr lang="en-US" dirty="0" err="1"/>
              <a:t>Fachnote</a:t>
            </a:r>
            <a:r>
              <a:rPr lang="en-US" dirty="0"/>
              <a:t> </a:t>
            </a:r>
            <a:r>
              <a:rPr lang="en-US" dirty="0" err="1"/>
              <a:t>sowie</a:t>
            </a:r>
            <a:r>
              <a:rPr lang="en-US" dirty="0"/>
              <a:t> die </a:t>
            </a:r>
            <a:r>
              <a:rPr lang="en-US" dirty="0" err="1"/>
              <a:t>betriebliche</a:t>
            </a:r>
            <a:r>
              <a:rPr lang="en-US" dirty="0"/>
              <a:t> </a:t>
            </a:r>
            <a:r>
              <a:rPr lang="en-US" dirty="0" err="1"/>
              <a:t>Bewertung</a:t>
            </a:r>
            <a:r>
              <a:rPr lang="en-US" dirty="0"/>
              <a:t>, </a:t>
            </a:r>
            <a:r>
              <a:rPr lang="en-US" dirty="0" err="1"/>
              <a:t>beispielsweise</a:t>
            </a:r>
            <a:r>
              <a:rPr lang="en-US" dirty="0"/>
              <a:t> </a:t>
            </a:r>
            <a:r>
              <a:rPr lang="en-US" dirty="0" err="1"/>
              <a:t>ausgedrueckt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die </a:t>
            </a:r>
            <a:r>
              <a:rPr lang="en-US" dirty="0" err="1"/>
              <a:t>Beurteilung</a:t>
            </a:r>
            <a:r>
              <a:rPr lang="en-US" dirty="0"/>
              <a:t> ‘</a:t>
            </a:r>
            <a:r>
              <a:rPr lang="en-US" dirty="0" err="1"/>
              <a:t>knapp</a:t>
            </a:r>
            <a:r>
              <a:rPr lang="en-US" dirty="0"/>
              <a:t> </a:t>
            </a:r>
            <a:r>
              <a:rPr lang="en-US" dirty="0" err="1"/>
              <a:t>erfuellt</a:t>
            </a:r>
            <a:r>
              <a:rPr lang="en-US" dirty="0"/>
              <a:t>’ </a:t>
            </a:r>
            <a:r>
              <a:rPr lang="en-US" dirty="0" err="1"/>
              <a:t>bei</a:t>
            </a:r>
            <a:r>
              <a:rPr lang="en-US" dirty="0"/>
              <a:t> der </a:t>
            </a:r>
            <a:r>
              <a:rPr lang="en-US" dirty="0" err="1"/>
              <a:t>Fachkompetenz</a:t>
            </a:r>
            <a:r>
              <a:rPr lang="en-US" dirty="0"/>
              <a:t>. Beim </a:t>
            </a:r>
            <a:r>
              <a:rPr lang="en-US" dirty="0" err="1"/>
              <a:t>bisherigen</a:t>
            </a:r>
            <a:r>
              <a:rPr lang="en-US" dirty="0"/>
              <a:t> </a:t>
            </a:r>
            <a:r>
              <a:rPr lang="en-US" dirty="0" err="1"/>
              <a:t>Verfahren</a:t>
            </a:r>
            <a:r>
              <a:rPr lang="en-US" dirty="0"/>
              <a:t> </a:t>
            </a:r>
            <a:r>
              <a:rPr lang="en-US" dirty="0" err="1"/>
              <a:t>wurden</a:t>
            </a:r>
            <a:r>
              <a:rPr lang="en-US" dirty="0"/>
              <a:t> </a:t>
            </a:r>
            <a:r>
              <a:rPr lang="en-US" dirty="0" err="1"/>
              <a:t>diese</a:t>
            </a:r>
            <a:r>
              <a:rPr lang="en-US" dirty="0"/>
              <a:t> </a:t>
            </a:r>
            <a:r>
              <a:rPr lang="en-US" dirty="0" err="1"/>
              <a:t>Angaben</a:t>
            </a:r>
            <a:r>
              <a:rPr lang="en-US" dirty="0"/>
              <a:t> </a:t>
            </a:r>
            <a:r>
              <a:rPr lang="en-US" dirty="0" err="1"/>
              <a:t>dazuverwendet</a:t>
            </a:r>
            <a:r>
              <a:rPr lang="en-US" dirty="0"/>
              <a:t>, um </a:t>
            </a:r>
            <a:r>
              <a:rPr lang="en-US" dirty="0" err="1"/>
              <a:t>nach</a:t>
            </a:r>
            <a:r>
              <a:rPr lang="en-US" dirty="0"/>
              <a:t> </a:t>
            </a:r>
            <a:r>
              <a:rPr lang="en-US" dirty="0" err="1"/>
              <a:t>menschlichem</a:t>
            </a:r>
            <a:r>
              <a:rPr lang="en-US" dirty="0"/>
              <a:t> Ermessen und </a:t>
            </a:r>
            <a:r>
              <a:rPr lang="en-US" dirty="0" err="1"/>
              <a:t>Gutduenken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Gesamtbeurteilung</a:t>
            </a:r>
            <a:r>
              <a:rPr lang="en-US" dirty="0"/>
              <a:t> </a:t>
            </a:r>
            <a:r>
              <a:rPr lang="en-US" dirty="0" err="1"/>
              <a:t>vorzunehmen</a:t>
            </a:r>
            <a:r>
              <a:rPr lang="en-US" dirty="0"/>
              <a:t> und </a:t>
            </a:r>
            <a:r>
              <a:rPr lang="en-US" dirty="0" err="1"/>
              <a:t>diese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Bonuszahlung</a:t>
            </a:r>
            <a:r>
              <a:rPr lang="en-US" dirty="0"/>
              <a:t> </a:t>
            </a:r>
            <a:r>
              <a:rPr lang="en-US" dirty="0" err="1"/>
              <a:t>auszudrueken</a:t>
            </a:r>
            <a:r>
              <a:rPr lang="en-US" dirty="0"/>
              <a:t>. Dies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unten</a:t>
            </a:r>
            <a:r>
              <a:rPr lang="en-US" dirty="0"/>
              <a:t> links </a:t>
            </a:r>
            <a:r>
              <a:rPr lang="en-US" dirty="0" err="1"/>
              <a:t>gezeigt</a:t>
            </a:r>
            <a:r>
              <a:rPr lang="en-US" dirty="0"/>
              <a:t>. </a:t>
            </a:r>
            <a:r>
              <a:rPr lang="en-US" dirty="0" err="1"/>
              <a:t>Moegliche</a:t>
            </a:r>
            <a:r>
              <a:rPr lang="en-US" dirty="0"/>
              <a:t> </a:t>
            </a:r>
            <a:r>
              <a:rPr lang="en-US" dirty="0" err="1"/>
              <a:t>Bonuszahlungen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0x, 0.5x </a:t>
            </a:r>
            <a:r>
              <a:rPr lang="en-US" dirty="0" err="1"/>
              <a:t>oder</a:t>
            </a:r>
            <a:r>
              <a:rPr lang="en-US" dirty="0"/>
              <a:t> 1x </a:t>
            </a:r>
            <a:r>
              <a:rPr lang="en-US" dirty="0" err="1"/>
              <a:t>eines</a:t>
            </a:r>
            <a:r>
              <a:rPr lang="en-US" dirty="0"/>
              <a:t> </a:t>
            </a:r>
            <a:r>
              <a:rPr lang="en-US" dirty="0" err="1"/>
              <a:t>Monatslohns</a:t>
            </a:r>
            <a:r>
              <a:rPr lang="en-US" dirty="0"/>
              <a:t>. Ziel </a:t>
            </a:r>
            <a:r>
              <a:rPr lang="en-US" dirty="0" err="1"/>
              <a:t>meiner</a:t>
            </a:r>
            <a:r>
              <a:rPr lang="en-US" dirty="0"/>
              <a:t> Arbeit </a:t>
            </a:r>
            <a:r>
              <a:rPr lang="en-US" dirty="0" err="1"/>
              <a:t>ist</a:t>
            </a:r>
            <a:r>
              <a:rPr lang="en-US" dirty="0"/>
              <a:t> es, </a:t>
            </a:r>
            <a:r>
              <a:rPr lang="en-US" dirty="0" err="1"/>
              <a:t>diesen</a:t>
            </a:r>
            <a:r>
              <a:rPr lang="en-US" dirty="0"/>
              <a:t> </a:t>
            </a:r>
            <a:r>
              <a:rPr lang="en-US" dirty="0" err="1"/>
              <a:t>letzten</a:t>
            </a:r>
            <a:r>
              <a:rPr lang="en-US" dirty="0"/>
              <a:t> </a:t>
            </a:r>
            <a:r>
              <a:rPr lang="en-US" dirty="0" err="1"/>
              <a:t>manuellen</a:t>
            </a:r>
            <a:r>
              <a:rPr lang="en-US" dirty="0"/>
              <a:t> Schritt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Regressionsverfahren</a:t>
            </a:r>
            <a:r>
              <a:rPr lang="en-US" dirty="0"/>
              <a:t> </a:t>
            </a:r>
            <a:r>
              <a:rPr lang="en-US" dirty="0" err="1"/>
              <a:t>auszufuehren</a:t>
            </a:r>
            <a:r>
              <a:rPr lang="en-US" dirty="0"/>
              <a:t>, </a:t>
            </a:r>
            <a:r>
              <a:rPr lang="en-US" dirty="0" err="1"/>
              <a:t>deren</a:t>
            </a:r>
            <a:r>
              <a:rPr lang="en-US" dirty="0"/>
              <a:t> Parameter </a:t>
            </a:r>
            <a:r>
              <a:rPr lang="en-US" dirty="0" err="1"/>
              <a:t>durch</a:t>
            </a:r>
            <a:r>
              <a:rPr lang="en-US" dirty="0"/>
              <a:t> Machine Learning </a:t>
            </a:r>
            <a:r>
              <a:rPr lang="en-US" dirty="0" err="1"/>
              <a:t>ermittelt</a:t>
            </a:r>
            <a:r>
              <a:rPr lang="en-US" dirty="0"/>
              <a:t> </a:t>
            </a:r>
            <a:r>
              <a:rPr lang="en-US" dirty="0" err="1"/>
              <a:t>wurden</a:t>
            </a:r>
            <a:r>
              <a:rPr lang="en-US" dirty="0"/>
              <a:t>. </a:t>
            </a:r>
            <a:r>
              <a:rPr lang="en-US" dirty="0" err="1"/>
              <a:t>Hierzu</a:t>
            </a:r>
            <a:r>
              <a:rPr lang="en-US" dirty="0"/>
              <a:t>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Erstes</a:t>
            </a:r>
            <a:r>
              <a:rPr lang="en-US" dirty="0"/>
              <a:t> der </a:t>
            </a:r>
            <a:r>
              <a:rPr lang="en-US" dirty="0" err="1"/>
              <a:t>originale</a:t>
            </a:r>
            <a:r>
              <a:rPr lang="en-US" dirty="0"/>
              <a:t> </a:t>
            </a:r>
            <a:r>
              <a:rPr lang="en-US" dirty="0" err="1"/>
              <a:t>Datensatz</a:t>
            </a:r>
            <a:r>
              <a:rPr lang="en-US" dirty="0"/>
              <a:t> </a:t>
            </a:r>
            <a:r>
              <a:rPr lang="en-US" dirty="0" err="1"/>
              <a:t>maschinenlesbar</a:t>
            </a:r>
            <a:r>
              <a:rPr lang="en-US" dirty="0"/>
              <a:t> </a:t>
            </a:r>
            <a:r>
              <a:rPr lang="en-US" dirty="0" err="1"/>
              <a:t>gemacht</a:t>
            </a:r>
            <a:r>
              <a:rPr lang="en-US" dirty="0"/>
              <a:t>. Die </a:t>
            </a:r>
            <a:r>
              <a:rPr lang="en-US" dirty="0" err="1"/>
              <a:t>Schulnoten</a:t>
            </a:r>
            <a:r>
              <a:rPr lang="en-US" dirty="0"/>
              <a:t> </a:t>
            </a:r>
            <a:r>
              <a:rPr lang="en-US" dirty="0" err="1"/>
              <a:t>bestehen</a:t>
            </a:r>
            <a:r>
              <a:rPr lang="en-US" dirty="0"/>
              <a:t> </a:t>
            </a:r>
            <a:r>
              <a:rPr lang="en-US" dirty="0" err="1"/>
              <a:t>bereits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Zahlen und </a:t>
            </a:r>
            <a:r>
              <a:rPr lang="en-US" dirty="0" err="1"/>
              <a:t>koennen</a:t>
            </a:r>
            <a:r>
              <a:rPr lang="en-US" dirty="0"/>
              <a:t> so </a:t>
            </a:r>
            <a:r>
              <a:rPr lang="en-US" dirty="0" err="1"/>
              <a:t>uebernommen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. Die </a:t>
            </a:r>
            <a:r>
              <a:rPr lang="en-US" dirty="0" err="1"/>
              <a:t>betriebliche</a:t>
            </a:r>
            <a:r>
              <a:rPr lang="en-US" dirty="0"/>
              <a:t> </a:t>
            </a:r>
            <a:r>
              <a:rPr lang="en-US" dirty="0" err="1"/>
              <a:t>Bewertung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hingegen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Beschreibung</a:t>
            </a:r>
            <a:r>
              <a:rPr lang="en-US" dirty="0"/>
              <a:t> und </a:t>
            </a:r>
            <a:r>
              <a:rPr lang="en-US" dirty="0" err="1"/>
              <a:t>wird</a:t>
            </a:r>
            <a:r>
              <a:rPr lang="en-US" dirty="0"/>
              <a:t> in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entsprechende</a:t>
            </a:r>
            <a:r>
              <a:rPr lang="en-US" dirty="0"/>
              <a:t> Zahl </a:t>
            </a:r>
            <a:r>
              <a:rPr lang="en-US" dirty="0" err="1"/>
              <a:t>umgewandet</a:t>
            </a:r>
            <a:r>
              <a:rPr lang="en-US" dirty="0"/>
              <a:t>. Wie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rechts</a:t>
            </a:r>
            <a:r>
              <a:rPr lang="en-US" dirty="0"/>
              <a:t> </a:t>
            </a:r>
            <a:r>
              <a:rPr lang="en-US" dirty="0" err="1"/>
              <a:t>gezeigt</a:t>
            </a:r>
            <a:r>
              <a:rPr lang="en-US" dirty="0"/>
              <a:t> </a:t>
            </a:r>
            <a:r>
              <a:rPr lang="en-US" dirty="0" err="1"/>
              <a:t>beispielsweise</a:t>
            </a:r>
            <a:r>
              <a:rPr lang="en-US" dirty="0"/>
              <a:t> in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binaere</a:t>
            </a:r>
            <a:r>
              <a:rPr lang="en-US" dirty="0"/>
              <a:t> Zahl. </a:t>
            </a:r>
            <a:r>
              <a:rPr lang="en-US" dirty="0" err="1"/>
              <a:t>Danach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Techniken</a:t>
            </a:r>
            <a:r>
              <a:rPr lang="en-US" dirty="0"/>
              <a:t> von Machine Learning </a:t>
            </a:r>
            <a:r>
              <a:rPr lang="en-US" dirty="0" err="1"/>
              <a:t>verwendet</a:t>
            </a:r>
            <a:r>
              <a:rPr lang="en-US" dirty="0"/>
              <a:t>, um die Parameter </a:t>
            </a:r>
            <a:r>
              <a:rPr lang="en-US" dirty="0" err="1"/>
              <a:t>eines</a:t>
            </a:r>
            <a:r>
              <a:rPr lang="en-US" dirty="0"/>
              <a:t> </a:t>
            </a:r>
            <a:r>
              <a:rPr lang="en-US" dirty="0" err="1"/>
              <a:t>Regressionsverfahrens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fitten</a:t>
            </a:r>
            <a:r>
              <a:rPr lang="en-US" dirty="0"/>
              <a:t>, das </a:t>
            </a:r>
            <a:r>
              <a:rPr lang="en-US" dirty="0" err="1"/>
              <a:t>dann</a:t>
            </a:r>
            <a:r>
              <a:rPr lang="en-US" dirty="0"/>
              <a:t> die </a:t>
            </a:r>
            <a:r>
              <a:rPr lang="en-US" dirty="0" err="1"/>
              <a:t>Vorhersage</a:t>
            </a:r>
            <a:r>
              <a:rPr lang="en-US" dirty="0"/>
              <a:t> des </a:t>
            </a:r>
            <a:r>
              <a:rPr lang="en-US" dirty="0" err="1"/>
              <a:t>resultierenden</a:t>
            </a:r>
            <a:r>
              <a:rPr lang="en-US" dirty="0"/>
              <a:t> Bonus </a:t>
            </a:r>
            <a:r>
              <a:rPr lang="en-US" dirty="0" err="1"/>
              <a:t>ergibt</a:t>
            </a:r>
            <a:r>
              <a:rPr lang="en-US" dirty="0"/>
              <a:t>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Es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anzumerken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die </a:t>
            </a:r>
            <a:r>
              <a:rPr lang="en-US" dirty="0" err="1"/>
              <a:t>Umlagerung</a:t>
            </a:r>
            <a:r>
              <a:rPr lang="en-US" dirty="0"/>
              <a:t> der Performance in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Bonuszahlung</a:t>
            </a:r>
            <a:r>
              <a:rPr lang="en-US" dirty="0"/>
              <a:t> </a:t>
            </a:r>
            <a:r>
              <a:rPr lang="en-US" dirty="0" err="1"/>
              <a:t>basierend</a:t>
            </a:r>
            <a:r>
              <a:rPr lang="en-US" dirty="0"/>
              <a:t> auf </a:t>
            </a:r>
            <a:r>
              <a:rPr lang="en-US" dirty="0" err="1"/>
              <a:t>Schulnoten</a:t>
            </a:r>
            <a:r>
              <a:rPr lang="en-US" dirty="0"/>
              <a:t> und </a:t>
            </a:r>
            <a:r>
              <a:rPr lang="en-US" dirty="0" err="1"/>
              <a:t>betrieblicher</a:t>
            </a:r>
            <a:r>
              <a:rPr lang="en-US" dirty="0"/>
              <a:t> </a:t>
            </a:r>
            <a:r>
              <a:rPr lang="en-US" dirty="0" err="1"/>
              <a:t>Bewertung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mittels</a:t>
            </a:r>
            <a:r>
              <a:rPr lang="en-US" dirty="0"/>
              <a:t> </a:t>
            </a:r>
            <a:r>
              <a:rPr lang="en-US" dirty="0" err="1"/>
              <a:t>konventioneller</a:t>
            </a:r>
            <a:r>
              <a:rPr lang="en-US" dirty="0"/>
              <a:t> Regression </a:t>
            </a:r>
            <a:r>
              <a:rPr lang="en-US" dirty="0" err="1"/>
              <a:t>ohne</a:t>
            </a:r>
            <a:r>
              <a:rPr lang="en-US" dirty="0"/>
              <a:t> Machine Learning </a:t>
            </a:r>
            <a:r>
              <a:rPr lang="en-US" dirty="0" err="1"/>
              <a:t>erfolgen</a:t>
            </a:r>
            <a:r>
              <a:rPr lang="en-US" dirty="0"/>
              <a:t> </a:t>
            </a:r>
            <a:r>
              <a:rPr lang="en-US" dirty="0" err="1"/>
              <a:t>koennte</a:t>
            </a:r>
            <a:r>
              <a:rPr lang="en-US" dirty="0"/>
              <a:t>. Zum </a:t>
            </a:r>
            <a:r>
              <a:rPr lang="en-US" dirty="0" err="1"/>
              <a:t>Beispiel</a:t>
            </a:r>
            <a:r>
              <a:rPr lang="en-US" dirty="0"/>
              <a:t> </a:t>
            </a:r>
            <a:r>
              <a:rPr lang="en-US" dirty="0" err="1"/>
              <a:t>mittels</a:t>
            </a:r>
            <a:r>
              <a:rPr lang="en-US" dirty="0"/>
              <a:t> Curve Fitting in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Exceltabelle</a:t>
            </a:r>
            <a:r>
              <a:rPr lang="en-US" dirty="0"/>
              <a:t>. Oder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einfache</a:t>
            </a:r>
            <a:r>
              <a:rPr lang="en-US" dirty="0"/>
              <a:t> </a:t>
            </a:r>
            <a:r>
              <a:rPr lang="en-US" dirty="0" err="1"/>
              <a:t>Mittelwertbildung</a:t>
            </a:r>
            <a:r>
              <a:rPr lang="en-US" dirty="0"/>
              <a:t> </a:t>
            </a:r>
            <a:r>
              <a:rPr lang="en-US" dirty="0" err="1"/>
              <a:t>gefolgt</a:t>
            </a:r>
            <a:r>
              <a:rPr lang="en-US" dirty="0"/>
              <a:t> von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Quantisierung</a:t>
            </a:r>
            <a:r>
              <a:rPr lang="en-US" dirty="0"/>
              <a:t> auf die </a:t>
            </a:r>
            <a:r>
              <a:rPr lang="en-US" dirty="0" err="1"/>
              <a:t>Faktoren</a:t>
            </a:r>
            <a:r>
              <a:rPr lang="en-US" dirty="0"/>
              <a:t> 0, 0.5 und 1 </a:t>
            </a:r>
            <a:r>
              <a:rPr lang="en-US" dirty="0" err="1"/>
              <a:t>eines</a:t>
            </a:r>
            <a:r>
              <a:rPr lang="en-US" dirty="0"/>
              <a:t> </a:t>
            </a:r>
            <a:r>
              <a:rPr lang="en-US" dirty="0" err="1"/>
              <a:t>Monatslohns</a:t>
            </a:r>
            <a:r>
              <a:rPr lang="en-US" dirty="0"/>
              <a:t>. </a:t>
            </a:r>
            <a:r>
              <a:rPr lang="en-US" b="1" dirty="0"/>
              <a:t>Es </a:t>
            </a:r>
            <a:r>
              <a:rPr lang="en-US" b="1" dirty="0" err="1"/>
              <a:t>ist</a:t>
            </a:r>
            <a:r>
              <a:rPr lang="en-US" b="1" dirty="0"/>
              <a:t> </a:t>
            </a:r>
            <a:r>
              <a:rPr lang="en-US" b="1" dirty="0" err="1"/>
              <a:t>anzunehmen</a:t>
            </a:r>
            <a:r>
              <a:rPr lang="en-US" b="1" dirty="0"/>
              <a:t>, </a:t>
            </a:r>
            <a:r>
              <a:rPr lang="en-US" b="1" dirty="0" err="1"/>
              <a:t>dass</a:t>
            </a:r>
            <a:r>
              <a:rPr lang="en-US" b="1" dirty="0"/>
              <a:t> </a:t>
            </a:r>
            <a:r>
              <a:rPr lang="en-US" b="1" dirty="0" err="1"/>
              <a:t>ein</a:t>
            </a:r>
            <a:r>
              <a:rPr lang="en-US" b="1" dirty="0"/>
              <a:t> </a:t>
            </a:r>
            <a:r>
              <a:rPr lang="en-US" b="1" dirty="0" err="1"/>
              <a:t>solches</a:t>
            </a:r>
            <a:r>
              <a:rPr lang="en-US" b="1" dirty="0"/>
              <a:t> </a:t>
            </a:r>
            <a:r>
              <a:rPr lang="en-US" b="1" dirty="0" err="1"/>
              <a:t>Verfahrung</a:t>
            </a:r>
            <a:r>
              <a:rPr lang="en-US" b="1" dirty="0"/>
              <a:t> </a:t>
            </a:r>
            <a:r>
              <a:rPr lang="en-US" b="1" dirty="0" err="1"/>
              <a:t>zur</a:t>
            </a:r>
            <a:r>
              <a:rPr lang="en-US" b="1" dirty="0"/>
              <a:t> </a:t>
            </a:r>
            <a:r>
              <a:rPr lang="en-US" b="1" dirty="0" err="1"/>
              <a:t>Bildung</a:t>
            </a:r>
            <a:r>
              <a:rPr lang="en-US" b="1" dirty="0"/>
              <a:t> </a:t>
            </a:r>
            <a:r>
              <a:rPr lang="en-US" b="1" dirty="0" err="1"/>
              <a:t>eines</a:t>
            </a:r>
            <a:r>
              <a:rPr lang="en-US" b="1" dirty="0"/>
              <a:t> </a:t>
            </a:r>
            <a:r>
              <a:rPr lang="en-US" b="1" dirty="0" err="1"/>
              <a:t>Mittelwerts</a:t>
            </a:r>
            <a:r>
              <a:rPr lang="en-US" b="1" dirty="0"/>
              <a:t> und der </a:t>
            </a:r>
            <a:r>
              <a:rPr lang="en-US" b="1" dirty="0" err="1"/>
              <a:t>anschliessenden</a:t>
            </a:r>
            <a:r>
              <a:rPr lang="en-US" b="1" dirty="0"/>
              <a:t> </a:t>
            </a:r>
            <a:r>
              <a:rPr lang="en-US" b="1" dirty="0" err="1"/>
              <a:t>Umlagerung</a:t>
            </a:r>
            <a:r>
              <a:rPr lang="en-US" b="1" dirty="0"/>
              <a:t> auf </a:t>
            </a:r>
            <a:r>
              <a:rPr lang="en-US" b="1" dirty="0" err="1"/>
              <a:t>eine</a:t>
            </a:r>
            <a:r>
              <a:rPr lang="en-US" b="1" dirty="0"/>
              <a:t> </a:t>
            </a:r>
            <a:r>
              <a:rPr lang="en-US" b="1" dirty="0" err="1"/>
              <a:t>Bonuszahlung</a:t>
            </a:r>
            <a:r>
              <a:rPr lang="en-US" b="1" dirty="0"/>
              <a:t> </a:t>
            </a:r>
            <a:r>
              <a:rPr lang="en-US" b="1" dirty="0" err="1"/>
              <a:t>beim</a:t>
            </a:r>
            <a:r>
              <a:rPr lang="en-US" b="1" dirty="0"/>
              <a:t> </a:t>
            </a:r>
            <a:r>
              <a:rPr lang="en-US" b="1" dirty="0" err="1"/>
              <a:t>bisherigen</a:t>
            </a:r>
            <a:r>
              <a:rPr lang="en-US" b="1" dirty="0"/>
              <a:t> </a:t>
            </a:r>
            <a:r>
              <a:rPr lang="en-US" b="1" dirty="0" err="1"/>
              <a:t>Verfahren</a:t>
            </a:r>
            <a:r>
              <a:rPr lang="en-US" b="1" dirty="0"/>
              <a:t> </a:t>
            </a:r>
            <a:r>
              <a:rPr lang="en-US" b="1" dirty="0" err="1"/>
              <a:t>angewandt</a:t>
            </a:r>
            <a:r>
              <a:rPr lang="en-US" b="1" dirty="0"/>
              <a:t> </a:t>
            </a:r>
            <a:r>
              <a:rPr lang="en-US" b="1" dirty="0" err="1"/>
              <a:t>wurde</a:t>
            </a:r>
            <a:r>
              <a:rPr lang="en-US" b="1" dirty="0"/>
              <a:t>, wo </a:t>
            </a:r>
            <a:r>
              <a:rPr lang="en-US" b="1" dirty="0" err="1"/>
              <a:t>dieser</a:t>
            </a:r>
            <a:r>
              <a:rPr lang="en-US" b="1" dirty="0"/>
              <a:t> </a:t>
            </a:r>
            <a:r>
              <a:rPr lang="en-US" b="1" dirty="0" err="1"/>
              <a:t>Prozess</a:t>
            </a:r>
            <a:r>
              <a:rPr lang="en-US" b="1" dirty="0"/>
              <a:t> </a:t>
            </a:r>
            <a:r>
              <a:rPr lang="en-US" b="1" dirty="0" err="1"/>
              <a:t>manuell</a:t>
            </a:r>
            <a:r>
              <a:rPr lang="en-US" b="1" dirty="0"/>
              <a:t> </a:t>
            </a:r>
            <a:r>
              <a:rPr lang="en-US" b="1" dirty="0" err="1"/>
              <a:t>ablief</a:t>
            </a:r>
            <a:r>
              <a:rPr lang="en-US" b="1" dirty="0"/>
              <a:t>. Ich </a:t>
            </a:r>
            <a:r>
              <a:rPr lang="en-US" b="1" dirty="0" err="1"/>
              <a:t>wolllte</a:t>
            </a:r>
            <a:r>
              <a:rPr lang="en-US" b="1" dirty="0"/>
              <a:t> </a:t>
            </a:r>
            <a:r>
              <a:rPr lang="en-US" b="1" dirty="0" err="1"/>
              <a:t>diese</a:t>
            </a:r>
            <a:r>
              <a:rPr lang="en-US" b="1" dirty="0"/>
              <a:t> </a:t>
            </a:r>
            <a:r>
              <a:rPr lang="en-US" b="1" dirty="0" err="1"/>
              <a:t>Problemstellung</a:t>
            </a:r>
            <a:r>
              <a:rPr lang="en-US" b="1" dirty="0"/>
              <a:t> </a:t>
            </a:r>
            <a:r>
              <a:rPr lang="en-US" b="1" dirty="0" err="1"/>
              <a:t>aber</a:t>
            </a:r>
            <a:r>
              <a:rPr lang="en-US" b="1" dirty="0"/>
              <a:t> </a:t>
            </a:r>
            <a:r>
              <a:rPr lang="en-US" b="1" dirty="0" err="1"/>
              <a:t>mit</a:t>
            </a:r>
            <a:r>
              <a:rPr lang="en-US" b="1" dirty="0"/>
              <a:t> </a:t>
            </a:r>
            <a:r>
              <a:rPr lang="en-US" b="1" dirty="0" err="1"/>
              <a:t>Hilfe</a:t>
            </a:r>
            <a:r>
              <a:rPr lang="en-US" b="1" dirty="0"/>
              <a:t> von Machine Learning </a:t>
            </a:r>
            <a:r>
              <a:rPr lang="en-US" b="1" dirty="0" err="1"/>
              <a:t>Techniken</a:t>
            </a:r>
            <a:r>
              <a:rPr lang="en-US" b="1" dirty="0"/>
              <a:t> </a:t>
            </a:r>
            <a:r>
              <a:rPr lang="en-US" b="1" dirty="0" err="1"/>
              <a:t>angehen</a:t>
            </a:r>
            <a:r>
              <a:rPr lang="en-US" b="1" dirty="0"/>
              <a:t>, um die Machine Learning </a:t>
            </a:r>
            <a:r>
              <a:rPr lang="en-US" b="1" dirty="0" err="1"/>
              <a:t>Methoden</a:t>
            </a:r>
            <a:r>
              <a:rPr lang="en-US" b="1" dirty="0"/>
              <a:t> </a:t>
            </a:r>
            <a:r>
              <a:rPr lang="en-US" b="1" dirty="0" err="1"/>
              <a:t>besser</a:t>
            </a:r>
            <a:r>
              <a:rPr lang="en-US" b="1" dirty="0"/>
              <a:t> </a:t>
            </a:r>
            <a:r>
              <a:rPr lang="en-US" b="1" dirty="0" err="1"/>
              <a:t>kennenzulernen</a:t>
            </a:r>
            <a:r>
              <a:rPr lang="en-US" b="1" dirty="0"/>
              <a:t> und </a:t>
            </a:r>
            <a:r>
              <a:rPr lang="en-US" b="1" dirty="0" err="1"/>
              <a:t>habe</a:t>
            </a:r>
            <a:r>
              <a:rPr lang="en-US" b="1" dirty="0"/>
              <a:t> </a:t>
            </a:r>
            <a:r>
              <a:rPr lang="en-US" b="1" dirty="0" err="1"/>
              <a:t>mich</a:t>
            </a:r>
            <a:r>
              <a:rPr lang="en-US" b="1" dirty="0"/>
              <a:t> </a:t>
            </a:r>
            <a:r>
              <a:rPr lang="en-US" b="1" dirty="0" err="1"/>
              <a:t>deshalb</a:t>
            </a:r>
            <a:r>
              <a:rPr lang="en-US" b="1" dirty="0"/>
              <a:t> </a:t>
            </a:r>
            <a:r>
              <a:rPr lang="en-US" b="1" dirty="0" err="1"/>
              <a:t>entschlossen</a:t>
            </a:r>
            <a:r>
              <a:rPr lang="en-US" b="1" dirty="0"/>
              <a:t>, </a:t>
            </a:r>
            <a:r>
              <a:rPr lang="en-US" b="1" dirty="0" err="1"/>
              <a:t>hierzu</a:t>
            </a:r>
            <a:r>
              <a:rPr lang="en-US" b="1" dirty="0"/>
              <a:t> Machine-learning </a:t>
            </a:r>
            <a:r>
              <a:rPr lang="en-US" b="1" dirty="0" err="1"/>
              <a:t>Bibliotheken</a:t>
            </a:r>
            <a:r>
              <a:rPr lang="en-US" b="1" dirty="0"/>
              <a:t> </a:t>
            </a:r>
            <a:r>
              <a:rPr lang="en-US" b="1" dirty="0" err="1"/>
              <a:t>zu</a:t>
            </a:r>
            <a:r>
              <a:rPr lang="en-US" b="1" dirty="0"/>
              <a:t> </a:t>
            </a:r>
            <a:r>
              <a:rPr lang="en-US" b="1" dirty="0" err="1"/>
              <a:t>verwenden</a:t>
            </a:r>
            <a:r>
              <a:rPr lang="en-US" b="1" dirty="0"/>
              <a:t>, die ich </a:t>
            </a:r>
            <a:r>
              <a:rPr lang="en-US" b="1" dirty="0" err="1"/>
              <a:t>euch</a:t>
            </a:r>
            <a:r>
              <a:rPr lang="en-US" b="1" dirty="0"/>
              <a:t> </a:t>
            </a:r>
            <a:r>
              <a:rPr lang="en-US" b="1" dirty="0" err="1"/>
              <a:t>im</a:t>
            </a:r>
            <a:r>
              <a:rPr lang="en-US" b="1" dirty="0"/>
              <a:t> </a:t>
            </a:r>
            <a:r>
              <a:rPr lang="en-US" b="1" dirty="0" err="1"/>
              <a:t>folgenden</a:t>
            </a:r>
            <a:r>
              <a:rPr lang="en-US" b="1" dirty="0"/>
              <a:t> nun </a:t>
            </a:r>
            <a:r>
              <a:rPr lang="en-US" b="1" dirty="0" err="1"/>
              <a:t>vorstelle</a:t>
            </a:r>
            <a:r>
              <a:rPr lang="en-US" b="1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B08A4-64F9-43B2-9351-CE31CC2735ED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28038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5600" y="285750"/>
            <a:ext cx="5711825" cy="3213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B08A4-64F9-43B2-9351-CE31CC2735ED}" type="slidenum">
              <a:rPr lang="de-CH" smtClean="0"/>
              <a:pPr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78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5600" y="285750"/>
            <a:ext cx="5711825" cy="3213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B08A4-64F9-43B2-9351-CE31CC2735ED}" type="slidenum">
              <a:rPr lang="de-CH" smtClean="0"/>
              <a:pPr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60648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ogo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07BFBCF-B623-572D-0D83-3B5555765D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8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elfolie_mit_Bil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D2B09045-34D7-D308-8771-A2486DBAB7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A8FB313-91C5-FE2C-5855-21CFE72425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70000" y="333376"/>
            <a:ext cx="5179087" cy="5616574"/>
          </a:xfrm>
        </p:spPr>
        <p:txBody>
          <a:bodyPr anchor="ctr" anchorCtr="0"/>
          <a:lstStyle>
            <a:lvl1pPr>
              <a:lnSpc>
                <a:spcPts val="5500"/>
              </a:lnSpc>
              <a:defRPr sz="4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Titelmasterformat durch Klicken bearbeiten</a:t>
            </a:r>
          </a:p>
        </p:txBody>
      </p:sp>
      <p:sp>
        <p:nvSpPr>
          <p:cNvPr id="2" name="Bildplatzhalter 3">
            <a:extLst>
              <a:ext uri="{FF2B5EF4-FFF2-40B4-BE49-F238E27FC236}">
                <a16:creationId xmlns:a16="http://schemas.microsoft.com/office/drawing/2014/main" id="{7AB292CC-7A75-D121-385E-D973409B0AE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solidFill>
            <a:srgbClr val="D5D9DA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4" name="Textplatzhalter 5">
            <a:extLst>
              <a:ext uri="{FF2B5EF4-FFF2-40B4-BE49-F238E27FC236}">
                <a16:creationId xmlns:a16="http://schemas.microsoft.com/office/drawing/2014/main" id="{5277FA81-7ED1-19FB-E223-5B85F1714D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70000" y="5013176"/>
            <a:ext cx="5179087" cy="288032"/>
          </a:xfrm>
        </p:spPr>
        <p:txBody>
          <a:bodyPr/>
          <a:lstStyle>
            <a:lvl1pPr marL="0" indent="0">
              <a:lnSpc>
                <a:spcPts val="1600"/>
              </a:lnSpc>
              <a:spcBef>
                <a:spcPts val="0"/>
              </a:spcBef>
              <a:buNone/>
              <a:defRPr sz="1200" baseline="0"/>
            </a:lvl1pPr>
          </a:lstStyle>
          <a:p>
            <a:r>
              <a:rPr lang="de-CH" sz="1200" b="0" i="0" baseline="0">
                <a:ea typeface="Aktiv Grotesk" panose="020B0504020202020204" pitchFamily="34" charset="0"/>
                <a:cs typeface="Aktiv Grotesk" panose="020B0504020202020204" pitchFamily="34" charset="0"/>
              </a:rPr>
              <a:t>Name Kunde/Veranstaltung, TT. Monat Jahr</a:t>
            </a:r>
          </a:p>
        </p:txBody>
      </p:sp>
    </p:spTree>
    <p:extLst>
      <p:ext uri="{BB962C8B-B14F-4D97-AF65-F5344CB8AC3E}">
        <p14:creationId xmlns:p14="http://schemas.microsoft.com/office/powerpoint/2010/main" val="24240552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82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elfolie_mit_Bil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51E23ECA-CAF5-1FCB-84FD-397B1E0738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A8FB313-91C5-FE2C-5855-21CFE72425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70000" y="333376"/>
            <a:ext cx="5179087" cy="5616574"/>
          </a:xfrm>
        </p:spPr>
        <p:txBody>
          <a:bodyPr anchor="ctr" anchorCtr="0"/>
          <a:lstStyle>
            <a:lvl1pPr>
              <a:lnSpc>
                <a:spcPts val="5500"/>
              </a:lnSpc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Titelmasterformat durch Klicken bearbeiten</a:t>
            </a:r>
          </a:p>
        </p:txBody>
      </p:sp>
      <p:sp>
        <p:nvSpPr>
          <p:cNvPr id="2" name="Bildplatzhalter 3">
            <a:extLst>
              <a:ext uri="{FF2B5EF4-FFF2-40B4-BE49-F238E27FC236}">
                <a16:creationId xmlns:a16="http://schemas.microsoft.com/office/drawing/2014/main" id="{7AB292CC-7A75-D121-385E-D973409B0AE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solidFill>
            <a:srgbClr val="D5D9DA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4" name="Textplatzhalter 5">
            <a:extLst>
              <a:ext uri="{FF2B5EF4-FFF2-40B4-BE49-F238E27FC236}">
                <a16:creationId xmlns:a16="http://schemas.microsoft.com/office/drawing/2014/main" id="{5277FA81-7ED1-19FB-E223-5B85F1714D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70000" y="5013176"/>
            <a:ext cx="5179087" cy="288032"/>
          </a:xfrm>
        </p:spPr>
        <p:txBody>
          <a:bodyPr/>
          <a:lstStyle>
            <a:lvl1pPr marL="0" indent="0">
              <a:lnSpc>
                <a:spcPts val="16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de-CH" sz="1200" b="0" i="0" baseline="0">
                <a:ea typeface="Aktiv Grotesk" panose="020B0504020202020204" pitchFamily="34" charset="0"/>
                <a:cs typeface="Aktiv Grotesk" panose="020B0504020202020204" pitchFamily="34" charset="0"/>
              </a:rPr>
              <a:t>Name Kunde/Veranstaltung, TT. Monat Jahr</a:t>
            </a:r>
          </a:p>
        </p:txBody>
      </p:sp>
    </p:spTree>
    <p:extLst>
      <p:ext uri="{BB962C8B-B14F-4D97-AF65-F5344CB8AC3E}">
        <p14:creationId xmlns:p14="http://schemas.microsoft.com/office/powerpoint/2010/main" val="384094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8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elfolie_mit_Bil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BF372365-BDCE-8F9C-6B37-18110401BE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A8FB313-91C5-FE2C-5855-21CFE72425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70000" y="333376"/>
            <a:ext cx="5179087" cy="5616574"/>
          </a:xfrm>
        </p:spPr>
        <p:txBody>
          <a:bodyPr anchor="ctr" anchorCtr="0"/>
          <a:lstStyle>
            <a:lvl1pPr>
              <a:lnSpc>
                <a:spcPts val="5500"/>
              </a:lnSpc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Titelmasterformat durch Klicken bearbeiten</a:t>
            </a:r>
          </a:p>
        </p:txBody>
      </p:sp>
      <p:sp>
        <p:nvSpPr>
          <p:cNvPr id="2" name="Bildplatzhalter 3">
            <a:extLst>
              <a:ext uri="{FF2B5EF4-FFF2-40B4-BE49-F238E27FC236}">
                <a16:creationId xmlns:a16="http://schemas.microsoft.com/office/drawing/2014/main" id="{7AB292CC-7A75-D121-385E-D973409B0AE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solidFill>
            <a:srgbClr val="D5D9DA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4" name="Textplatzhalter 5">
            <a:extLst>
              <a:ext uri="{FF2B5EF4-FFF2-40B4-BE49-F238E27FC236}">
                <a16:creationId xmlns:a16="http://schemas.microsoft.com/office/drawing/2014/main" id="{5277FA81-7ED1-19FB-E223-5B85F1714D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70000" y="5013176"/>
            <a:ext cx="5179087" cy="288032"/>
          </a:xfrm>
        </p:spPr>
        <p:txBody>
          <a:bodyPr/>
          <a:lstStyle>
            <a:lvl1pPr marL="0" indent="0">
              <a:lnSpc>
                <a:spcPts val="16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de-CH" sz="1200" b="0" i="0" baseline="0">
                <a:ea typeface="Aktiv Grotesk" panose="020B0504020202020204" pitchFamily="34" charset="0"/>
                <a:cs typeface="Aktiv Grotesk" panose="020B0504020202020204" pitchFamily="34" charset="0"/>
              </a:rPr>
              <a:t>Name Kunde/Veranstaltung, TT. Monat Jahr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FCEF0F7-09CE-7A40-374E-435302F0CF77}"/>
              </a:ext>
            </a:extLst>
          </p:cNvPr>
          <p:cNvSpPr txBox="1"/>
          <p:nvPr userDrawn="1"/>
        </p:nvSpPr>
        <p:spPr>
          <a:xfrm>
            <a:off x="6961239" y="810178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ts val="2600"/>
              </a:lnSpc>
              <a:spcBef>
                <a:spcPts val="1300"/>
              </a:spcBef>
            </a:pPr>
            <a:endParaRPr lang="de-DE" sz="2100" dirty="0"/>
          </a:p>
        </p:txBody>
      </p:sp>
    </p:spTree>
    <p:extLst>
      <p:ext uri="{BB962C8B-B14F-4D97-AF65-F5344CB8AC3E}">
        <p14:creationId xmlns:p14="http://schemas.microsoft.com/office/powerpoint/2010/main" val="1448179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82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9D236B-2AE8-4061-858C-CC03A51A6B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2" y="333374"/>
            <a:ext cx="11306175" cy="1800225"/>
          </a:xfrm>
        </p:spPr>
        <p:txBody>
          <a:bodyPr/>
          <a:lstStyle>
            <a:lvl1pPr>
              <a:lnSpc>
                <a:spcPts val="6800"/>
              </a:lnSpc>
              <a:defRPr sz="6000"/>
            </a:lvl1pPr>
          </a:lstStyle>
          <a:p>
            <a:r>
              <a:rPr lang="de-CH" dirty="0"/>
              <a:t>Titelmasterformat durch Klicken bearbeiten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3BA9A46-3C1D-4376-8167-ACD33B7999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2" y="2133601"/>
            <a:ext cx="11306175" cy="3816349"/>
          </a:xfrm>
        </p:spPr>
        <p:txBody>
          <a:bodyPr/>
          <a:lstStyle>
            <a:lvl1pPr marL="0" indent="0">
              <a:lnSpc>
                <a:spcPts val="4100"/>
              </a:lnSpc>
              <a:spcBef>
                <a:spcPts val="400"/>
              </a:spcBef>
              <a:buNone/>
              <a:defRPr sz="3600"/>
            </a:lvl1pPr>
          </a:lstStyle>
          <a:p>
            <a:pPr lvl="0"/>
            <a:r>
              <a:rPr lang="de-CH" dirty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42002440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Zwischentitelfolie_e-crop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Grafiken, Grafikdesign, Logo, Schrift enthält.&#10;&#10;Automatisch generierte Beschreibung">
            <a:extLst>
              <a:ext uri="{FF2B5EF4-FFF2-40B4-BE49-F238E27FC236}">
                <a16:creationId xmlns:a16="http://schemas.microsoft.com/office/drawing/2014/main" id="{E4466CEB-0892-F28A-0236-2D2D8BA3EB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41CA694-F1FE-430E-90BE-E9F2B8B737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33376"/>
            <a:ext cx="11291888" cy="5616574"/>
          </a:xfrm>
        </p:spPr>
        <p:txBody>
          <a:bodyPr anchor="ctr" anchorCtr="0"/>
          <a:lstStyle>
            <a:lvl1pPr>
              <a:lnSpc>
                <a:spcPts val="7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52967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Zwischentitelfolie_e-crop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Grafiken, Grafikdesign enthält.&#10;&#10;Automatisch generierte Beschreibung">
            <a:extLst>
              <a:ext uri="{FF2B5EF4-FFF2-40B4-BE49-F238E27FC236}">
                <a16:creationId xmlns:a16="http://schemas.microsoft.com/office/drawing/2014/main" id="{B5EE64CA-39D9-781A-C5D4-B3765FDF2B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41CA694-F1FE-430E-90BE-E9F2B8B737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33376"/>
            <a:ext cx="11291888" cy="5616574"/>
          </a:xfrm>
        </p:spPr>
        <p:txBody>
          <a:bodyPr anchor="ctr" anchorCtr="0"/>
          <a:lstStyle>
            <a:lvl1pPr>
              <a:lnSpc>
                <a:spcPts val="7000"/>
              </a:lnSpc>
              <a:defRPr sz="6000">
                <a:solidFill>
                  <a:srgbClr val="FFFFFF"/>
                </a:solidFill>
              </a:defRPr>
            </a:lvl1pPr>
          </a:lstStyle>
          <a:p>
            <a:r>
              <a:rPr lang="de-CH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042400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Zwischentitelfolie_e-crop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hwarz, Screenshot, Grafiken, Design enthält.&#10;&#10;Automatisch generierte Beschreibung">
            <a:extLst>
              <a:ext uri="{FF2B5EF4-FFF2-40B4-BE49-F238E27FC236}">
                <a16:creationId xmlns:a16="http://schemas.microsoft.com/office/drawing/2014/main" id="{53BD74CF-533E-CDD7-29F9-8337BC5372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41CA694-F1FE-430E-90BE-E9F2B8B737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33376"/>
            <a:ext cx="11291888" cy="5616574"/>
          </a:xfrm>
        </p:spPr>
        <p:txBody>
          <a:bodyPr anchor="ctr" anchorCtr="0"/>
          <a:lstStyle>
            <a:lvl1pPr>
              <a:lnSpc>
                <a:spcPts val="7000"/>
              </a:lnSpc>
              <a:defRPr sz="6000">
                <a:solidFill>
                  <a:srgbClr val="FFFFFF"/>
                </a:solidFill>
              </a:defRPr>
            </a:lvl1pPr>
          </a:lstStyle>
          <a:p>
            <a:r>
              <a:rPr lang="de-CH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020915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Zwischentitelfolie_e-crop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Screenshot, Grafiken, Dunkelheit, Kunst enthält.&#10;&#10;Automatisch generierte Beschreibung">
            <a:extLst>
              <a:ext uri="{FF2B5EF4-FFF2-40B4-BE49-F238E27FC236}">
                <a16:creationId xmlns:a16="http://schemas.microsoft.com/office/drawing/2014/main" id="{DBFCB93D-2B9B-59B4-740C-D6885AB448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41CA694-F1FE-430E-90BE-E9F2B8B737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33376"/>
            <a:ext cx="11291888" cy="5616574"/>
          </a:xfrm>
        </p:spPr>
        <p:txBody>
          <a:bodyPr anchor="ctr" anchorCtr="0"/>
          <a:lstStyle>
            <a:lvl1pPr>
              <a:lnSpc>
                <a:spcPts val="7000"/>
              </a:lnSpc>
              <a:defRPr sz="6000">
                <a:solidFill>
                  <a:srgbClr val="FFFFFF"/>
                </a:solidFill>
              </a:defRPr>
            </a:lvl1pPr>
          </a:lstStyle>
          <a:p>
            <a:r>
              <a:rPr lang="de-CH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63422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Zwischentitelfolie_e-crop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Grafiken, Dunkelheit, Screenshot, Farbigkeit enthält.&#10;&#10;Automatisch generierte Beschreibung">
            <a:extLst>
              <a:ext uri="{FF2B5EF4-FFF2-40B4-BE49-F238E27FC236}">
                <a16:creationId xmlns:a16="http://schemas.microsoft.com/office/drawing/2014/main" id="{76F62350-8A8C-3288-F803-90A955D401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41CA694-F1FE-430E-90BE-E9F2B8B737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33376"/>
            <a:ext cx="11291888" cy="5616574"/>
          </a:xfrm>
        </p:spPr>
        <p:txBody>
          <a:bodyPr anchor="ctr" anchorCtr="0"/>
          <a:lstStyle>
            <a:lvl1pPr>
              <a:lnSpc>
                <a:spcPts val="7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685769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Zwischentitelfolie_e-crop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744AD14D-D7D0-351C-3B10-19827CA331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41CA694-F1FE-430E-90BE-E9F2B8B737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33376"/>
            <a:ext cx="11291888" cy="5616574"/>
          </a:xfrm>
        </p:spPr>
        <p:txBody>
          <a:bodyPr anchor="ctr" anchorCtr="0"/>
          <a:lstStyle>
            <a:lvl1pPr>
              <a:lnSpc>
                <a:spcPts val="7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999982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Logo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1FB06AC-CCDE-0205-356E-0316BAE07A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180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Zwischentitelfoli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1CA694-F1FE-430E-90BE-E9F2B8B737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33376"/>
            <a:ext cx="11291888" cy="5616574"/>
          </a:xfrm>
        </p:spPr>
        <p:txBody>
          <a:bodyPr anchor="ctr" anchorCtr="0"/>
          <a:lstStyle>
            <a:lvl1pPr>
              <a:lnSpc>
                <a:spcPts val="7000"/>
              </a:lnSpc>
              <a:defRPr sz="6000">
                <a:solidFill>
                  <a:srgbClr val="FFFFFF"/>
                </a:solidFill>
              </a:defRPr>
            </a:lvl1pPr>
          </a:lstStyle>
          <a:p>
            <a:r>
              <a:rPr lang="de-CH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377042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820A69-23CE-4E94-8F7B-941EBE1B4F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ADCE3E-34FB-47D0-9EC1-DFB1DB1327CD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16000" indent="-216000">
              <a:defRPr/>
            </a:lvl1pPr>
            <a:lvl2pPr marL="432000" indent="-216000">
              <a:defRPr/>
            </a:lvl2pPr>
            <a:lvl3pPr marL="648000" indent="-216000">
              <a:defRPr/>
            </a:lvl3pPr>
            <a:lvl4pPr marL="864000" indent="-216000">
              <a:defRPr/>
            </a:lvl4pPr>
          </a:lstStyle>
          <a:p>
            <a:pPr lvl="0"/>
            <a:r>
              <a:rPr lang="de-CH" dirty="0"/>
              <a:t>Formatvorlagen des Textmasters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BF417DC-6972-4C89-B6FB-34B07A6EA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D0D1CC-1ED1-4DA9-A4F4-4FA5522D1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D8E24F-837F-4454-B395-348E869E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754D7-340F-4EB3-B838-D2EE55DE45F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312454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820A69-23CE-4E94-8F7B-941EBE1B4F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ADCE3E-34FB-47D0-9EC1-DFB1DB1327C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2913" y="2133600"/>
            <a:ext cx="5545138" cy="3816000"/>
          </a:xfrm>
        </p:spPr>
        <p:txBody>
          <a:bodyPr numCol="1" spcCol="216000"/>
          <a:lstStyle>
            <a:lvl1pPr marL="216000" indent="-216000">
              <a:defRPr/>
            </a:lvl1pPr>
            <a:lvl2pPr marL="432000" indent="-216000">
              <a:defRPr/>
            </a:lvl2pPr>
            <a:lvl3pPr marL="648000" indent="-216000">
              <a:defRPr/>
            </a:lvl3pPr>
            <a:lvl4pPr marL="864000" indent="-216000">
              <a:defRPr/>
            </a:lvl4pPr>
          </a:lstStyle>
          <a:p>
            <a:pPr lvl="0"/>
            <a:r>
              <a:rPr lang="de-CH" dirty="0"/>
              <a:t>Formatvorlagen des Textmasters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21BB4035-FF0F-4050-B163-AD97B7AB392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03949" y="2133600"/>
            <a:ext cx="5545138" cy="3816000"/>
          </a:xfrm>
        </p:spPr>
        <p:txBody>
          <a:bodyPr numCol="1" spcCol="216000"/>
          <a:lstStyle>
            <a:lvl1pPr marL="216000" indent="-216000">
              <a:defRPr/>
            </a:lvl1pPr>
            <a:lvl2pPr marL="432000" indent="-216000">
              <a:defRPr/>
            </a:lvl2pPr>
            <a:lvl3pPr marL="648000" indent="-216000">
              <a:defRPr/>
            </a:lvl3pPr>
            <a:lvl4pPr marL="864000" indent="-216000">
              <a:defRPr/>
            </a:lvl4pPr>
          </a:lstStyle>
          <a:p>
            <a:pPr lvl="0"/>
            <a:r>
              <a:rPr lang="de-CH" dirty="0"/>
              <a:t>Formatvorlagen des Textmasters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A9C8CF3-E02B-4DFB-946E-2868925B6AD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886986B-ECCF-4D8E-9A28-F9D1E319894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767549-701C-4A8B-A3AD-1CDA7CD5C91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CD754D7-340F-4EB3-B838-D2EE55DE45F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310421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72" userDrawn="1">
          <p15:clr>
            <a:srgbClr val="FBAE40"/>
          </p15:clr>
        </p15:guide>
        <p15:guide id="2" pos="3908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dr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820A69-23CE-4E94-8F7B-941EBE1B4F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ADCE3E-34FB-47D0-9EC1-DFB1DB1327C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2912" y="2133600"/>
            <a:ext cx="3636963" cy="3816350"/>
          </a:xfrm>
        </p:spPr>
        <p:txBody>
          <a:bodyPr numCol="1" spcCol="216000"/>
          <a:lstStyle>
            <a:lvl1pPr marL="216000" indent="-216000">
              <a:defRPr/>
            </a:lvl1pPr>
            <a:lvl2pPr marL="432000" indent="-216000">
              <a:defRPr/>
            </a:lvl2pPr>
            <a:lvl3pPr marL="648000" indent="-216000">
              <a:defRPr/>
            </a:lvl3pPr>
            <a:lvl4pPr marL="864000" indent="-216000">
              <a:defRPr/>
            </a:lvl4pPr>
          </a:lstStyle>
          <a:p>
            <a:pPr lvl="0"/>
            <a:r>
              <a:rPr lang="de-CH" dirty="0"/>
              <a:t>Formatvorlagen des Textmasters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8F115543-3835-446C-8262-DF5272C4F66C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295776" y="2133600"/>
            <a:ext cx="3600450" cy="3816350"/>
          </a:xfrm>
        </p:spPr>
        <p:txBody>
          <a:bodyPr numCol="1" spcCol="216000"/>
          <a:lstStyle>
            <a:lvl1pPr marL="216000" indent="-216000">
              <a:defRPr/>
            </a:lvl1pPr>
            <a:lvl2pPr marL="432000" indent="-216000">
              <a:defRPr/>
            </a:lvl2pPr>
            <a:lvl3pPr marL="648000" indent="-216000">
              <a:defRPr/>
            </a:lvl3pPr>
            <a:lvl4pPr marL="864000" indent="-216000">
              <a:defRPr/>
            </a:lvl4pPr>
          </a:lstStyle>
          <a:p>
            <a:pPr lvl="0"/>
            <a:r>
              <a:rPr lang="de-CH" dirty="0"/>
              <a:t>Formatvorlagen des Textmasters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6839F01-CF0A-437F-BB83-C957DF61AD2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112127" y="2141220"/>
            <a:ext cx="3636963" cy="3816350"/>
          </a:xfrm>
        </p:spPr>
        <p:txBody>
          <a:bodyPr numCol="1" spcCol="216000"/>
          <a:lstStyle>
            <a:lvl1pPr marL="216000" indent="-216000">
              <a:defRPr/>
            </a:lvl1pPr>
            <a:lvl2pPr marL="432000" indent="-216000">
              <a:defRPr/>
            </a:lvl2pPr>
            <a:lvl3pPr marL="648000" indent="-216000">
              <a:defRPr/>
            </a:lvl3pPr>
            <a:lvl4pPr marL="864000" indent="-216000">
              <a:defRPr/>
            </a:lvl4pPr>
          </a:lstStyle>
          <a:p>
            <a:pPr lvl="0"/>
            <a:r>
              <a:rPr lang="de-CH" dirty="0"/>
              <a:t>Formatvorlagen des Textmasters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12B5E61-E0F0-40E1-87F2-49964BB0FE0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BF241EA-3538-4559-A61A-1F04B08D2CD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083AB15-D263-49F6-89E1-F1B9858AE61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CD754D7-340F-4EB3-B838-D2EE55DE45F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853905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70" userDrawn="1">
          <p15:clr>
            <a:srgbClr val="FBAE40"/>
          </p15:clr>
        </p15:guide>
        <p15:guide id="2" pos="2706" userDrawn="1">
          <p15:clr>
            <a:srgbClr val="FBAE40"/>
          </p15:clr>
        </p15:guide>
        <p15:guide id="3" pos="5110" userDrawn="1">
          <p15:clr>
            <a:srgbClr val="FBAE40"/>
          </p15:clr>
        </p15:guide>
        <p15:guide id="4" pos="4974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grosser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820A69-23CE-4E94-8F7B-941EBE1B4F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CD3ACC5-0611-4327-82BB-13DD91108B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marL="360000" indent="-360000">
              <a:lnSpc>
                <a:spcPts val="4500"/>
              </a:lnSpc>
              <a:spcBef>
                <a:spcPts val="0"/>
              </a:spcBef>
              <a:defRPr sz="3600"/>
            </a:lvl1pPr>
            <a:lvl2pPr marL="720000" indent="-360000">
              <a:lnSpc>
                <a:spcPts val="4500"/>
              </a:lnSpc>
              <a:defRPr sz="3600"/>
            </a:lvl2pPr>
            <a:lvl3pPr marL="1080000" indent="-360000">
              <a:lnSpc>
                <a:spcPts val="4500"/>
              </a:lnSpc>
              <a:defRPr sz="3600"/>
            </a:lvl3pPr>
            <a:lvl4pPr marL="1440000" indent="-360000">
              <a:lnSpc>
                <a:spcPts val="4500"/>
              </a:lnSpc>
              <a:defRPr sz="3600"/>
            </a:lvl4pPr>
            <a:lvl5pPr marL="1800000" indent="-360000">
              <a:lnSpc>
                <a:spcPts val="4500"/>
              </a:lnSpc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8A29CD8-5079-4999-AFD4-B43696C41E8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CA173DF-731F-46E6-81C0-39589D624E4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FB283C-BFE9-46BA-9B43-60BE0E81DFF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CD754D7-340F-4EB3-B838-D2EE55DE45F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000300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820A69-23CE-4E94-8F7B-941EBE1B4F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5E5B93C-7D25-424A-A657-29DCB5B211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2pPr marL="0" indent="0">
              <a:buNone/>
              <a:tabLst>
                <a:tab pos="360000" algn="l"/>
                <a:tab pos="720000" algn="l"/>
                <a:tab pos="1080000" algn="l"/>
                <a:tab pos="1440000" algn="l"/>
                <a:tab pos="1800000" algn="l"/>
                <a:tab pos="2160000" algn="l"/>
                <a:tab pos="2520000" algn="l"/>
                <a:tab pos="2880000" algn="l"/>
                <a:tab pos="3240000" algn="l"/>
                <a:tab pos="3600000" algn="l"/>
              </a:tabLst>
              <a:defRPr>
                <a:solidFill>
                  <a:srgbClr val="80888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AE2DB57-42B1-41C3-A4DD-4AFD87024EB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6BF1BB2-A6DD-4B24-861F-2787C1879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D51DD9B-7638-4D7D-8900-F333E5E197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CD754D7-340F-4EB3-B838-D2EE55DE45F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68189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bg>
      <p:bgPr>
        <a:solidFill>
          <a:srgbClr val="00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73D339-2B8C-4C62-A6F4-D187CFF3B3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913" y="333375"/>
            <a:ext cx="11306175" cy="5795963"/>
          </a:xfrm>
        </p:spPr>
        <p:txBody>
          <a:bodyPr/>
          <a:lstStyle>
            <a:lvl1pPr marL="0" indent="0">
              <a:lnSpc>
                <a:spcPts val="5500"/>
              </a:lnSpc>
              <a:spcBef>
                <a:spcPts val="0"/>
              </a:spcBef>
              <a:buNone/>
              <a:defRPr sz="4800" b="1">
                <a:solidFill>
                  <a:srgbClr val="0F384D"/>
                </a:solidFill>
              </a:defRPr>
            </a:lvl1pPr>
            <a:lvl2pPr marL="0" indent="0">
              <a:spcBef>
                <a:spcPts val="3600"/>
              </a:spcBef>
              <a:buNone/>
              <a:defRPr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537101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>
            <a:extLst>
              <a:ext uri="{FF2B5EF4-FFF2-40B4-BE49-F238E27FC236}">
                <a16:creationId xmlns:a16="http://schemas.microsoft.com/office/drawing/2014/main" id="{8A668C36-25D8-4ADA-8AB0-6408359A12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lIns="180000" tIns="180000" rIns="180000" bIns="18000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3C5673F-BAD4-4311-A311-935938D7AF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82400" y="5929200"/>
            <a:ext cx="4809600" cy="928800"/>
          </a:xfrm>
          <a:solidFill>
            <a:schemeClr val="accent2"/>
          </a:solidFill>
        </p:spPr>
        <p:txBody>
          <a:bodyPr lIns="180000" tIns="144000" rIns="180000" bIns="144000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100"/>
            </a:lvl1pPr>
          </a:lstStyle>
          <a:p>
            <a:pPr lvl="0"/>
            <a:r>
              <a:rPr lang="de-CH" dirty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22071613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-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3">
            <a:extLst>
              <a:ext uri="{FF2B5EF4-FFF2-40B4-BE49-F238E27FC236}">
                <a16:creationId xmlns:a16="http://schemas.microsoft.com/office/drawing/2014/main" id="{9F77E4D8-F8D0-4FCC-8785-EEF84AA728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2913" y="333375"/>
            <a:ext cx="3632630" cy="2700338"/>
          </a:xfrm>
        </p:spPr>
        <p:txBody>
          <a:bodyPr lIns="180000" tIns="180000" rIns="180000" bIns="18000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EADE4CA6-233F-473A-8CE6-2CF80526B53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95775" y="329727"/>
            <a:ext cx="3600450" cy="2700338"/>
          </a:xfrm>
        </p:spPr>
        <p:txBody>
          <a:bodyPr lIns="180000" tIns="180000" rIns="180000" bIns="18000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15" name="Bildplatzhalter 3">
            <a:extLst>
              <a:ext uri="{FF2B5EF4-FFF2-40B4-BE49-F238E27FC236}">
                <a16:creationId xmlns:a16="http://schemas.microsoft.com/office/drawing/2014/main" id="{0BB228BF-93C9-4B81-A869-8644D5EFAB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6456" y="329727"/>
            <a:ext cx="3632631" cy="2700338"/>
          </a:xfrm>
        </p:spPr>
        <p:txBody>
          <a:bodyPr lIns="180000" tIns="180000" rIns="180000" bIns="18000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16" name="Bildplatzhalter 3">
            <a:extLst>
              <a:ext uri="{FF2B5EF4-FFF2-40B4-BE49-F238E27FC236}">
                <a16:creationId xmlns:a16="http://schemas.microsoft.com/office/drawing/2014/main" id="{87A5D2B4-F409-43FD-8D5E-30EABA2551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2913" y="3250005"/>
            <a:ext cx="3632630" cy="2700338"/>
          </a:xfrm>
        </p:spPr>
        <p:txBody>
          <a:bodyPr lIns="180000" tIns="180000" rIns="180000" bIns="18000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17" name="Bildplatzhalter 3">
            <a:extLst>
              <a:ext uri="{FF2B5EF4-FFF2-40B4-BE49-F238E27FC236}">
                <a16:creationId xmlns:a16="http://schemas.microsoft.com/office/drawing/2014/main" id="{78BE8FED-78E3-45CD-8E6F-410F633768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95775" y="3250005"/>
            <a:ext cx="3600450" cy="2700338"/>
          </a:xfrm>
        </p:spPr>
        <p:txBody>
          <a:bodyPr lIns="180000" tIns="180000" rIns="180000" bIns="18000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18" name="Bildplatzhalter 3">
            <a:extLst>
              <a:ext uri="{FF2B5EF4-FFF2-40B4-BE49-F238E27FC236}">
                <a16:creationId xmlns:a16="http://schemas.microsoft.com/office/drawing/2014/main" id="{EBEA9EBE-AD5C-46D0-827B-4C0326C3EC2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12125" y="3250005"/>
            <a:ext cx="3632631" cy="2700338"/>
          </a:xfrm>
        </p:spPr>
        <p:txBody>
          <a:bodyPr lIns="180000" tIns="180000" rIns="180000" bIns="18000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6D7BCEC-630E-4042-BA0A-6A8F7590FD6E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540DC1-369C-48B7-B0C5-B05CBE6D5C3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83279B-E6B1-4C38-8546-44635958E0F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5CD754D7-340F-4EB3-B838-D2EE55DE45F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52643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70" userDrawn="1">
          <p15:clr>
            <a:srgbClr val="FBAE40"/>
          </p15:clr>
        </p15:guide>
        <p15:guide id="2" pos="2706" userDrawn="1">
          <p15:clr>
            <a:srgbClr val="FBAE40"/>
          </p15:clr>
        </p15:guide>
        <p15:guide id="3" pos="4974" userDrawn="1">
          <p15:clr>
            <a:srgbClr val="FBAE40"/>
          </p15:clr>
        </p15:guide>
        <p15:guide id="4" pos="5110" userDrawn="1">
          <p15:clr>
            <a:srgbClr val="FBAE40"/>
          </p15:clr>
        </p15:guide>
        <p15:guide id="5" orient="horz" pos="1911" userDrawn="1">
          <p15:clr>
            <a:srgbClr val="FBAE40"/>
          </p15:clr>
        </p15:guide>
        <p15:guide id="6" orient="horz" pos="1412" userDrawn="1">
          <p15:clr>
            <a:srgbClr val="FBAE40"/>
          </p15:clr>
        </p15:guide>
        <p15:guide id="7" orient="horz" pos="204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D6ABF39-12E0-44B0-8092-130FA52A6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10006B7-D032-466C-B798-4F3CD78CC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A73B913-F11F-49D8-9C43-7F02BBD70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72A31D-A658-4329-9F07-0FA4EC79F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754D7-340F-4EB3-B838-D2EE55DE45F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74445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Logo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6315C3F-6494-3740-C1A4-8895CFC608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487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 Folie nu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6F588FB-0BF5-4B30-B94F-0792C570E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D232012-4A23-4979-B3F5-3978EFA97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6846644-3BF0-439F-AC72-1F1288B4D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754D7-340F-4EB3-B838-D2EE55DE45F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010520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kt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FE43D5AC-134C-48F2-A098-55E53031129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2912" y="1844675"/>
            <a:ext cx="3024187" cy="4105275"/>
          </a:xfrm>
        </p:spPr>
        <p:txBody>
          <a:bodyPr lIns="180000" tIns="180000" rIns="180000" bIns="18000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86C10DA-008C-415F-9F00-C4DAF4F6D9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801605A-202A-4BE6-A9E3-89F20EDD01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96000" y="2133600"/>
            <a:ext cx="7753088" cy="3816350"/>
          </a:xfrm>
        </p:spPr>
        <p:txBody>
          <a:bodyPr/>
          <a:lstStyle>
            <a:lvl1pPr marL="0" indent="0">
              <a:lnSpc>
                <a:spcPts val="4100"/>
              </a:lnSpc>
              <a:spcAft>
                <a:spcPts val="2200"/>
              </a:spcAft>
              <a:buNone/>
              <a:defRPr sz="3600"/>
            </a:lvl1pPr>
            <a:lvl2pPr marL="216000">
              <a:spcBef>
                <a:spcPts val="0"/>
              </a:spcBef>
              <a:defRPr/>
            </a:lvl2pPr>
            <a:lvl3pPr marL="432000">
              <a:defRPr/>
            </a:lvl3pPr>
            <a:lvl4pPr marL="648000">
              <a:defRPr/>
            </a:lvl4pPr>
            <a:lvl5pPr marL="864000">
              <a:defRPr/>
            </a:lvl5pPr>
          </a:lstStyle>
          <a:p>
            <a:pPr lvl="0"/>
            <a:r>
              <a:rPr lang="de-CH" dirty="0"/>
              <a:t>Formatvorlagen des Textmasters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88B10F6-5F88-44AA-AD99-94905DDECBC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B98C8F1-6322-4FAC-87B2-69FFE481C7B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CF4CE2-F753-49DE-9924-F0A34CA60F5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CD754D7-340F-4EB3-B838-D2EE55DE45F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48171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02" userDrawn="1">
          <p15:clr>
            <a:srgbClr val="FBAE40"/>
          </p15:clr>
        </p15:guide>
        <p15:guide id="4" orient="horz" pos="1162" userDrawn="1">
          <p15:clr>
            <a:srgbClr val="FBAE40"/>
          </p15:clr>
        </p15:guide>
        <p15:guide id="5" pos="2184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FE43D5AC-134C-48F2-A098-55E53031129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2912" y="1845775"/>
            <a:ext cx="2197101" cy="2196000"/>
          </a:xfrm>
        </p:spPr>
        <p:txBody>
          <a:bodyPr lIns="180000" tIns="180000" rIns="180000" bIns="18000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86C10DA-008C-415F-9F00-C4DAF4F6D9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12" name="Bildplatzhalter 3">
            <a:extLst>
              <a:ext uri="{FF2B5EF4-FFF2-40B4-BE49-F238E27FC236}">
                <a16:creationId xmlns:a16="http://schemas.microsoft.com/office/drawing/2014/main" id="{58EC186C-2358-4EDB-B746-37AF7CF13CE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143250" y="1845775"/>
            <a:ext cx="2197100" cy="2196000"/>
          </a:xfrm>
        </p:spPr>
        <p:txBody>
          <a:bodyPr lIns="180000" tIns="180000" rIns="180000" bIns="18000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13" name="Bildplatzhalter 3">
            <a:extLst>
              <a:ext uri="{FF2B5EF4-FFF2-40B4-BE49-F238E27FC236}">
                <a16:creationId xmlns:a16="http://schemas.microsoft.com/office/drawing/2014/main" id="{B55BAD01-FA0F-468B-A772-C978B185FF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843587" y="1845775"/>
            <a:ext cx="2197100" cy="2196000"/>
          </a:xfrm>
        </p:spPr>
        <p:txBody>
          <a:bodyPr lIns="180000" tIns="180000" rIns="180000" bIns="18000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F73ED9FF-43FA-42F6-A661-F35E54D5E1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543924" y="1845775"/>
            <a:ext cx="2197099" cy="2196000"/>
          </a:xfrm>
        </p:spPr>
        <p:txBody>
          <a:bodyPr lIns="180000" tIns="180000" rIns="180000" bIns="18000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214C69B-F7D4-4BB9-9E64-97697A18EC2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2913" y="4214530"/>
            <a:ext cx="2340000" cy="1735420"/>
          </a:xfrm>
        </p:spPr>
        <p:txBody>
          <a:bodyPr/>
          <a:lstStyle>
            <a:lvl1pPr marL="0" indent="0">
              <a:buFontTx/>
              <a:buNone/>
              <a:defRPr b="1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platzhalter 4">
            <a:extLst>
              <a:ext uri="{FF2B5EF4-FFF2-40B4-BE49-F238E27FC236}">
                <a16:creationId xmlns:a16="http://schemas.microsoft.com/office/drawing/2014/main" id="{C4B5EFC6-EB6E-4573-9489-34F0A2B864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143248" y="4212660"/>
            <a:ext cx="2340000" cy="1735420"/>
          </a:xfrm>
        </p:spPr>
        <p:txBody>
          <a:bodyPr/>
          <a:lstStyle>
            <a:lvl1pPr marL="0" indent="0">
              <a:buFontTx/>
              <a:buNone/>
              <a:defRPr b="1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platzhalter 4">
            <a:extLst>
              <a:ext uri="{FF2B5EF4-FFF2-40B4-BE49-F238E27FC236}">
                <a16:creationId xmlns:a16="http://schemas.microsoft.com/office/drawing/2014/main" id="{A46142E0-DAD1-486E-A697-D0915CD534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43586" y="4212660"/>
            <a:ext cx="2340000" cy="1735420"/>
          </a:xfrm>
        </p:spPr>
        <p:txBody>
          <a:bodyPr/>
          <a:lstStyle>
            <a:lvl1pPr marL="0" indent="0">
              <a:buFontTx/>
              <a:buNone/>
              <a:defRPr b="1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53F5282B-8E5B-446C-82D2-075D3174978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543925" y="4222787"/>
            <a:ext cx="2340000" cy="1735420"/>
          </a:xfrm>
        </p:spPr>
        <p:txBody>
          <a:bodyPr/>
          <a:lstStyle>
            <a:lvl1pPr marL="0" indent="0">
              <a:buFontTx/>
              <a:buNone/>
              <a:defRPr b="1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0DDFB8D-9A4E-4025-9406-165FB4CA96E5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3A5AE46-FEA8-4C77-B6E1-B1189358A517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C351755-D8A6-4F59-B43B-3DBC6876349C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5CD754D7-340F-4EB3-B838-D2EE55DE45F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95636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162">
          <p15:clr>
            <a:srgbClr val="FBAE40"/>
          </p15:clr>
        </p15:guide>
        <p15:guide id="12" orient="horz" pos="2546" userDrawn="1">
          <p15:clr>
            <a:srgbClr val="FBAE40"/>
          </p15:clr>
        </p15:guide>
        <p15:guide id="13" orient="horz" pos="2659" userDrawn="1">
          <p15:clr>
            <a:srgbClr val="FBAE40"/>
          </p15:clr>
        </p15:guide>
        <p15:guide id="14" pos="1663" userDrawn="1">
          <p15:clr>
            <a:srgbClr val="FBAE40"/>
          </p15:clr>
        </p15:guide>
        <p15:guide id="15" pos="1980" userDrawn="1">
          <p15:clr>
            <a:srgbClr val="FBAE40"/>
          </p15:clr>
        </p15:guide>
        <p15:guide id="16" pos="3364" userDrawn="1">
          <p15:clr>
            <a:srgbClr val="FBAE40"/>
          </p15:clr>
        </p15:guide>
        <p15:guide id="17" pos="3681" userDrawn="1">
          <p15:clr>
            <a:srgbClr val="FBAE40"/>
          </p15:clr>
        </p15:guide>
        <p15:guide id="18" pos="5065" userDrawn="1">
          <p15:clr>
            <a:srgbClr val="FBAE40"/>
          </p15:clr>
        </p15:guide>
        <p15:guide id="19" pos="5382" userDrawn="1">
          <p15:clr>
            <a:srgbClr val="FBAE40"/>
          </p15:clr>
        </p15:guide>
        <p15:guide id="20" pos="6766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FE43D5AC-134C-48F2-A098-55E53031129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3125" y="344518"/>
            <a:ext cx="1944000" cy="1944000"/>
          </a:xfrm>
        </p:spPr>
        <p:txBody>
          <a:bodyPr lIns="180000" tIns="180000" rIns="180000" bIns="18000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12" name="Bildplatzhalter 3">
            <a:extLst>
              <a:ext uri="{FF2B5EF4-FFF2-40B4-BE49-F238E27FC236}">
                <a16:creationId xmlns:a16="http://schemas.microsoft.com/office/drawing/2014/main" id="{58EC186C-2358-4EDB-B746-37AF7CF13CE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90925" y="344518"/>
            <a:ext cx="1944000" cy="1944000"/>
          </a:xfrm>
        </p:spPr>
        <p:txBody>
          <a:bodyPr lIns="180000" tIns="180000" rIns="180000" bIns="18000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13" name="Bildplatzhalter 3">
            <a:extLst>
              <a:ext uri="{FF2B5EF4-FFF2-40B4-BE49-F238E27FC236}">
                <a16:creationId xmlns:a16="http://schemas.microsoft.com/office/drawing/2014/main" id="{B55BAD01-FA0F-468B-A772-C978B185FF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34762" y="344518"/>
            <a:ext cx="1944000" cy="1944000"/>
          </a:xfrm>
        </p:spPr>
        <p:txBody>
          <a:bodyPr lIns="180000" tIns="180000" rIns="180000" bIns="18000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F73ED9FF-43FA-42F6-A661-F35E54D5E1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476127" y="344518"/>
            <a:ext cx="1944000" cy="1944000"/>
          </a:xfrm>
        </p:spPr>
        <p:txBody>
          <a:bodyPr lIns="180000" tIns="180000" rIns="180000" bIns="18000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214C69B-F7D4-4BB9-9E64-97697A18EC2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3125" y="2384425"/>
            <a:ext cx="1944000" cy="936563"/>
          </a:xfrm>
        </p:spPr>
        <p:txBody>
          <a:bodyPr/>
          <a:lstStyle>
            <a:lvl1pPr marL="0" indent="0">
              <a:lnSpc>
                <a:spcPts val="2100"/>
              </a:lnSpc>
              <a:buFontTx/>
              <a:buNone/>
              <a:defRPr sz="1600" b="1"/>
            </a:lvl1pPr>
            <a:lvl2pPr marL="0" indent="0">
              <a:lnSpc>
                <a:spcPts val="2100"/>
              </a:lnSpc>
              <a:buNone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platzhalter 4">
            <a:extLst>
              <a:ext uri="{FF2B5EF4-FFF2-40B4-BE49-F238E27FC236}">
                <a16:creationId xmlns:a16="http://schemas.microsoft.com/office/drawing/2014/main" id="{C4B5EFC6-EB6E-4573-9489-34F0A2B864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90925" y="2382555"/>
            <a:ext cx="1944000" cy="936563"/>
          </a:xfrm>
        </p:spPr>
        <p:txBody>
          <a:bodyPr/>
          <a:lstStyle>
            <a:lvl1pPr marL="0" indent="0">
              <a:lnSpc>
                <a:spcPts val="2100"/>
              </a:lnSpc>
              <a:buFontTx/>
              <a:buNone/>
              <a:defRPr sz="1600" b="1"/>
            </a:lvl1pPr>
            <a:lvl2pPr marL="0" indent="0">
              <a:lnSpc>
                <a:spcPts val="2100"/>
              </a:lnSpc>
              <a:buNone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platzhalter 4">
            <a:extLst>
              <a:ext uri="{FF2B5EF4-FFF2-40B4-BE49-F238E27FC236}">
                <a16:creationId xmlns:a16="http://schemas.microsoft.com/office/drawing/2014/main" id="{A46142E0-DAD1-486E-A697-D0915CD534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34762" y="2382555"/>
            <a:ext cx="1944000" cy="936563"/>
          </a:xfrm>
        </p:spPr>
        <p:txBody>
          <a:bodyPr/>
          <a:lstStyle>
            <a:lvl1pPr marL="0" indent="0">
              <a:lnSpc>
                <a:spcPts val="2100"/>
              </a:lnSpc>
              <a:buFontTx/>
              <a:buNone/>
              <a:defRPr sz="1600" b="1"/>
            </a:lvl1pPr>
            <a:lvl2pPr marL="0" indent="0">
              <a:lnSpc>
                <a:spcPts val="2100"/>
              </a:lnSpc>
              <a:buNone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53F5282B-8E5B-446C-82D2-075D3174978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76127" y="2392682"/>
            <a:ext cx="1944000" cy="936563"/>
          </a:xfrm>
        </p:spPr>
        <p:txBody>
          <a:bodyPr/>
          <a:lstStyle>
            <a:lvl1pPr marL="0" indent="0">
              <a:lnSpc>
                <a:spcPts val="2100"/>
              </a:lnSpc>
              <a:buFontTx/>
              <a:buNone/>
              <a:defRPr sz="1600" b="1"/>
            </a:lvl1pPr>
            <a:lvl2pPr marL="0" indent="0">
              <a:lnSpc>
                <a:spcPts val="2100"/>
              </a:lnSpc>
              <a:buNone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Bildplatzhalter 3">
            <a:extLst>
              <a:ext uri="{FF2B5EF4-FFF2-40B4-BE49-F238E27FC236}">
                <a16:creationId xmlns:a16="http://schemas.microsoft.com/office/drawing/2014/main" id="{19FE9F06-1286-4B8C-ABEE-E9617B98F7B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813925" y="344518"/>
            <a:ext cx="1944000" cy="1944000"/>
          </a:xfrm>
        </p:spPr>
        <p:txBody>
          <a:bodyPr lIns="180000" tIns="180000" rIns="180000" bIns="18000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24" name="Textplatzhalter 4">
            <a:extLst>
              <a:ext uri="{FF2B5EF4-FFF2-40B4-BE49-F238E27FC236}">
                <a16:creationId xmlns:a16="http://schemas.microsoft.com/office/drawing/2014/main" id="{3CB43EE3-4263-4934-8D62-805154466F5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813925" y="2392682"/>
            <a:ext cx="1944000" cy="936563"/>
          </a:xfrm>
        </p:spPr>
        <p:txBody>
          <a:bodyPr/>
          <a:lstStyle>
            <a:lvl1pPr marL="0" indent="0">
              <a:lnSpc>
                <a:spcPts val="2100"/>
              </a:lnSpc>
              <a:buFontTx/>
              <a:buNone/>
              <a:defRPr sz="1600" b="1"/>
            </a:lvl1pPr>
            <a:lvl2pPr marL="0" indent="0">
              <a:lnSpc>
                <a:spcPts val="2100"/>
              </a:lnSpc>
              <a:buNone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Bildplatzhalter 3">
            <a:extLst>
              <a:ext uri="{FF2B5EF4-FFF2-40B4-BE49-F238E27FC236}">
                <a16:creationId xmlns:a16="http://schemas.microsoft.com/office/drawing/2014/main" id="{023B4F0D-913E-4B52-B2BF-212834064A5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3125" y="3405379"/>
            <a:ext cx="1944000" cy="1944000"/>
          </a:xfrm>
        </p:spPr>
        <p:txBody>
          <a:bodyPr lIns="180000" tIns="180000" rIns="180000" bIns="18000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27" name="Bildplatzhalter 3">
            <a:extLst>
              <a:ext uri="{FF2B5EF4-FFF2-40B4-BE49-F238E27FC236}">
                <a16:creationId xmlns:a16="http://schemas.microsoft.com/office/drawing/2014/main" id="{B737735E-9EB0-4AF3-8789-B188F0C4BD5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790925" y="3405379"/>
            <a:ext cx="1944000" cy="1944000"/>
          </a:xfrm>
        </p:spPr>
        <p:txBody>
          <a:bodyPr lIns="180000" tIns="180000" rIns="180000" bIns="18000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28" name="Bildplatzhalter 3">
            <a:extLst>
              <a:ext uri="{FF2B5EF4-FFF2-40B4-BE49-F238E27FC236}">
                <a16:creationId xmlns:a16="http://schemas.microsoft.com/office/drawing/2014/main" id="{7C9BAC13-AD67-4BA4-93F9-EDAE954AD4D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134762" y="3405379"/>
            <a:ext cx="1944000" cy="1944000"/>
          </a:xfrm>
        </p:spPr>
        <p:txBody>
          <a:bodyPr lIns="180000" tIns="180000" rIns="180000" bIns="18000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29" name="Bildplatzhalter 3">
            <a:extLst>
              <a:ext uri="{FF2B5EF4-FFF2-40B4-BE49-F238E27FC236}">
                <a16:creationId xmlns:a16="http://schemas.microsoft.com/office/drawing/2014/main" id="{F15322F4-BCFA-4384-BA8D-91747D5C153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476127" y="3405379"/>
            <a:ext cx="1944000" cy="1944000"/>
          </a:xfrm>
        </p:spPr>
        <p:txBody>
          <a:bodyPr lIns="180000" tIns="180000" rIns="180000" bIns="18000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30" name="Textplatzhalter 4">
            <a:extLst>
              <a:ext uri="{FF2B5EF4-FFF2-40B4-BE49-F238E27FC236}">
                <a16:creationId xmlns:a16="http://schemas.microsoft.com/office/drawing/2014/main" id="{61FE5C24-6860-478D-855B-DCFE49E2D3D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3125" y="5445286"/>
            <a:ext cx="1944000" cy="936563"/>
          </a:xfrm>
        </p:spPr>
        <p:txBody>
          <a:bodyPr/>
          <a:lstStyle>
            <a:lvl1pPr marL="0" indent="0">
              <a:lnSpc>
                <a:spcPts val="2100"/>
              </a:lnSpc>
              <a:buFontTx/>
              <a:buNone/>
              <a:defRPr sz="1600" b="1"/>
            </a:lvl1pPr>
            <a:lvl2pPr marL="0" indent="0">
              <a:lnSpc>
                <a:spcPts val="2100"/>
              </a:lnSpc>
              <a:buNone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1" name="Textplatzhalter 4">
            <a:extLst>
              <a:ext uri="{FF2B5EF4-FFF2-40B4-BE49-F238E27FC236}">
                <a16:creationId xmlns:a16="http://schemas.microsoft.com/office/drawing/2014/main" id="{F1FFDF65-E144-4060-849C-8160DB7D60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790925" y="5443416"/>
            <a:ext cx="1944000" cy="936563"/>
          </a:xfrm>
        </p:spPr>
        <p:txBody>
          <a:bodyPr/>
          <a:lstStyle>
            <a:lvl1pPr marL="0" indent="0">
              <a:lnSpc>
                <a:spcPts val="2100"/>
              </a:lnSpc>
              <a:buFontTx/>
              <a:buNone/>
              <a:defRPr sz="1600" b="1"/>
            </a:lvl1pPr>
            <a:lvl2pPr marL="0" indent="0">
              <a:lnSpc>
                <a:spcPts val="2100"/>
              </a:lnSpc>
              <a:buNone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platzhalter 4">
            <a:extLst>
              <a:ext uri="{FF2B5EF4-FFF2-40B4-BE49-F238E27FC236}">
                <a16:creationId xmlns:a16="http://schemas.microsoft.com/office/drawing/2014/main" id="{906113EB-EC0F-4614-B211-F6C226D61BA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134762" y="5443416"/>
            <a:ext cx="1944000" cy="936563"/>
          </a:xfrm>
        </p:spPr>
        <p:txBody>
          <a:bodyPr/>
          <a:lstStyle>
            <a:lvl1pPr marL="0" indent="0">
              <a:lnSpc>
                <a:spcPts val="2100"/>
              </a:lnSpc>
              <a:buFontTx/>
              <a:buNone/>
              <a:defRPr sz="1600" b="1"/>
            </a:lvl1pPr>
            <a:lvl2pPr marL="0" indent="0">
              <a:lnSpc>
                <a:spcPts val="2100"/>
              </a:lnSpc>
              <a:buNone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3" name="Textplatzhalter 4">
            <a:extLst>
              <a:ext uri="{FF2B5EF4-FFF2-40B4-BE49-F238E27FC236}">
                <a16:creationId xmlns:a16="http://schemas.microsoft.com/office/drawing/2014/main" id="{81027649-7171-4872-8597-491D27CBF40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476127" y="5453543"/>
            <a:ext cx="1944000" cy="936563"/>
          </a:xfrm>
        </p:spPr>
        <p:txBody>
          <a:bodyPr/>
          <a:lstStyle>
            <a:lvl1pPr marL="0" indent="0">
              <a:lnSpc>
                <a:spcPts val="2100"/>
              </a:lnSpc>
              <a:buFontTx/>
              <a:buNone/>
              <a:defRPr sz="1600" b="1"/>
            </a:lvl1pPr>
            <a:lvl2pPr marL="0" indent="0">
              <a:lnSpc>
                <a:spcPts val="2100"/>
              </a:lnSpc>
              <a:buNone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4" name="Bildplatzhalter 3">
            <a:extLst>
              <a:ext uri="{FF2B5EF4-FFF2-40B4-BE49-F238E27FC236}">
                <a16:creationId xmlns:a16="http://schemas.microsoft.com/office/drawing/2014/main" id="{23E5EDE9-886C-43B8-8FDF-14D6C3420D5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813925" y="3405379"/>
            <a:ext cx="1944000" cy="1944000"/>
          </a:xfrm>
        </p:spPr>
        <p:txBody>
          <a:bodyPr lIns="180000" tIns="180000" rIns="180000" bIns="18000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35" name="Textplatzhalter 4">
            <a:extLst>
              <a:ext uri="{FF2B5EF4-FFF2-40B4-BE49-F238E27FC236}">
                <a16:creationId xmlns:a16="http://schemas.microsoft.com/office/drawing/2014/main" id="{9E21C0EA-9F34-4ED2-8DBC-CD196088D30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813925" y="5453543"/>
            <a:ext cx="1944000" cy="936563"/>
          </a:xfrm>
        </p:spPr>
        <p:txBody>
          <a:bodyPr/>
          <a:lstStyle>
            <a:lvl1pPr marL="0" indent="0">
              <a:lnSpc>
                <a:spcPts val="2100"/>
              </a:lnSpc>
              <a:buFontTx/>
              <a:buNone/>
              <a:defRPr sz="1600" b="1"/>
            </a:lvl1pPr>
            <a:lvl2pPr marL="0" indent="0">
              <a:lnSpc>
                <a:spcPts val="2100"/>
              </a:lnSpc>
              <a:buNone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E4D7662-3156-483E-B4A5-15F2BE810651}"/>
              </a:ext>
            </a:extLst>
          </p:cNvPr>
          <p:cNvSpPr>
            <a:spLocks noGrp="1"/>
          </p:cNvSpPr>
          <p:nvPr>
            <p:ph type="dt" sz="half" idx="34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F1FAEE8-88A1-4E1C-9014-F430108CA049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0BC52E-9ABB-4412-A38D-EBA9DDCF8CED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5CD754D7-340F-4EB3-B838-D2EE55DE45F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794885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434" userDrawn="1">
          <p15:clr>
            <a:srgbClr val="FBAE40"/>
          </p15:clr>
        </p15:guide>
        <p15:guide id="12" orient="horz" pos="2137" userDrawn="1">
          <p15:clr>
            <a:srgbClr val="FBAE40"/>
          </p15:clr>
        </p15:guide>
        <p15:guide id="13" orient="horz" pos="3362" userDrawn="1">
          <p15:clr>
            <a:srgbClr val="FBAE40"/>
          </p15:clr>
        </p15:guide>
        <p15:guide id="14" pos="1504" userDrawn="1">
          <p15:clr>
            <a:srgbClr val="FBAE40"/>
          </p15:clr>
        </p15:guide>
        <p15:guide id="15" pos="1753" userDrawn="1">
          <p15:clr>
            <a:srgbClr val="FBAE40"/>
          </p15:clr>
        </p15:guide>
        <p15:guide id="16" pos="2978" userDrawn="1">
          <p15:clr>
            <a:srgbClr val="FBAE40"/>
          </p15:clr>
        </p15:guide>
        <p15:guide id="17" pos="3228" userDrawn="1">
          <p15:clr>
            <a:srgbClr val="FBAE40"/>
          </p15:clr>
        </p15:guide>
        <p15:guide id="18" pos="4452" userDrawn="1">
          <p15:clr>
            <a:srgbClr val="FBAE40"/>
          </p15:clr>
        </p15:guide>
        <p15:guide id="19" pos="4702" userDrawn="1">
          <p15:clr>
            <a:srgbClr val="FBAE40"/>
          </p15:clr>
        </p15:guide>
        <p15:guide id="20" pos="5927" userDrawn="1">
          <p15:clr>
            <a:srgbClr val="FBAE40"/>
          </p15:clr>
        </p15:guide>
        <p15:guide id="21" pos="6176" userDrawn="1">
          <p15:clr>
            <a:srgbClr val="FBAE40"/>
          </p15:clr>
        </p15:guide>
        <p15:guide id="22" orient="horz" pos="1502" userDrawn="1">
          <p15:clr>
            <a:srgbClr val="FBAE40"/>
          </p15:clr>
        </p15:guide>
        <p15:guide id="23" orient="horz" pos="343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sprech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FE43D5AC-134C-48F2-A098-55E53031129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32625" y="0"/>
            <a:ext cx="5159375" cy="6858000"/>
          </a:xfrm>
          <a:solidFill>
            <a:srgbClr val="D5D9DA"/>
          </a:solidFill>
        </p:spPr>
        <p:txBody>
          <a:bodyPr lIns="180000" tIns="180000" rIns="180000" bIns="18000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86C10DA-008C-415F-9F00-C4DAF4F6D9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2" y="333375"/>
            <a:ext cx="6084887" cy="1366838"/>
          </a:xfrm>
        </p:spPr>
        <p:txBody>
          <a:bodyPr/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801605A-202A-4BE6-A9E3-89F20EDD01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913" y="2133600"/>
            <a:ext cx="6084887" cy="3816350"/>
          </a:xfrm>
        </p:spPr>
        <p:txBody>
          <a:bodyPr/>
          <a:lstStyle>
            <a:lvl1pPr marL="0" indent="0">
              <a:lnSpc>
                <a:spcPts val="4100"/>
              </a:lnSpc>
              <a:spcAft>
                <a:spcPts val="2200"/>
              </a:spcAft>
              <a:buNone/>
              <a:defRPr sz="3600"/>
            </a:lvl1pPr>
            <a:lvl2pPr marL="216000">
              <a:spcBef>
                <a:spcPts val="0"/>
              </a:spcBef>
              <a:defRPr/>
            </a:lvl2pPr>
            <a:lvl3pPr marL="432000">
              <a:defRPr/>
            </a:lvl3pPr>
            <a:lvl4pPr marL="648000">
              <a:defRPr/>
            </a:lvl4pPr>
            <a:lvl5pPr marL="864000">
              <a:defRPr/>
            </a:lvl5pPr>
          </a:lstStyle>
          <a:p>
            <a:pPr lvl="0"/>
            <a:r>
              <a:rPr lang="de-CH" dirty="0"/>
              <a:t>Formatvorlagen des Textmasters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526047-42B8-4E4D-A490-BD489D2B248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B29528D-CB39-4AF3-AF5E-E2C7142A9A4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CD754D7-340F-4EB3-B838-D2EE55DE45F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97287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430" userDrawn="1">
          <p15:clr>
            <a:srgbClr val="FBAE40"/>
          </p15:clr>
        </p15:guide>
        <p15:guide id="4" orient="horz" pos="1162">
          <p15:clr>
            <a:srgbClr val="FBAE40"/>
          </p15:clr>
        </p15:guide>
        <p15:guide id="6" pos="4112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 Aw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820A69-23CE-4E94-8F7B-941EBE1B4F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9D4A661-B3A2-45BF-B503-57CB6B17AC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0763" y="2133600"/>
            <a:ext cx="11298323" cy="2987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203DC0B7-8B71-4116-B81E-B42377D879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2913" y="5229200"/>
            <a:ext cx="11306175" cy="792188"/>
          </a:xfrm>
        </p:spPr>
        <p:txBody>
          <a:bodyPr anchor="b" anchorCtr="0"/>
          <a:lstStyle>
            <a:lvl1pPr marL="0" indent="0">
              <a:buNone/>
              <a:defRPr/>
            </a:lvl1pPr>
          </a:lstStyle>
          <a:p>
            <a:pPr lvl="0"/>
            <a:r>
              <a:rPr lang="de-CH" dirty="0"/>
              <a:t>Kontakt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A86E18A-2063-4F3F-AE3E-F02E8E4022A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291C604-F239-41B6-90D7-A84A0570AA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ADAC51-AA26-45F0-ACAD-A14BF12E77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CD754D7-340F-4EB3-B838-D2EE55DE45F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318162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9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Logo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A224CF9-68ED-12ED-615A-561D1C97BB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87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33288A0-A04B-479E-EF7C-DCB2F5A21E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A8FB313-91C5-FE2C-5855-21CFE72425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33376"/>
            <a:ext cx="11291888" cy="5616574"/>
          </a:xfrm>
        </p:spPr>
        <p:txBody>
          <a:bodyPr anchor="ctr" anchorCtr="0"/>
          <a:lstStyle>
            <a:lvl1pPr>
              <a:lnSpc>
                <a:spcPts val="7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73A44E52-CCCB-28BF-0DA6-C408CC2E827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200" y="5220000"/>
            <a:ext cx="9649073" cy="350540"/>
          </a:xfrm>
        </p:spPr>
        <p:txBody>
          <a:bodyPr/>
          <a:lstStyle>
            <a:lvl1pPr marL="0" indent="0" algn="l">
              <a:lnSpc>
                <a:spcPts val="1600"/>
              </a:lnSpc>
              <a:buNone/>
              <a:defRPr sz="1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CH" sz="1600" b="0" i="0" baseline="0">
                <a:ea typeface="Aktiv Grotesk" panose="020B0504020202020204" pitchFamily="34" charset="0"/>
                <a:cs typeface="Aktiv Grotesk" panose="020B0504020202020204" pitchFamily="34" charset="0"/>
              </a:rPr>
              <a:t>Name Kunde/Veranstaltung, TT. Monat Jahr</a:t>
            </a:r>
          </a:p>
        </p:txBody>
      </p:sp>
    </p:spTree>
    <p:extLst>
      <p:ext uri="{BB962C8B-B14F-4D97-AF65-F5344CB8AC3E}">
        <p14:creationId xmlns:p14="http://schemas.microsoft.com/office/powerpoint/2010/main" val="165397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82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foli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33288A0-A04B-479E-EF7C-DCB2F5A21E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A8FB313-91C5-FE2C-5855-21CFE72425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33376"/>
            <a:ext cx="11291888" cy="5616574"/>
          </a:xfrm>
        </p:spPr>
        <p:txBody>
          <a:bodyPr anchor="ctr" anchorCtr="0"/>
          <a:lstStyle>
            <a:lvl1pPr>
              <a:lnSpc>
                <a:spcPts val="7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73A44E52-CCCB-28BF-0DA6-C408CC2E827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200" y="5220000"/>
            <a:ext cx="9649073" cy="350540"/>
          </a:xfrm>
        </p:spPr>
        <p:txBody>
          <a:bodyPr/>
          <a:lstStyle>
            <a:lvl1pPr marL="0" indent="0" algn="l">
              <a:lnSpc>
                <a:spcPts val="1600"/>
              </a:lnSpc>
              <a:buNone/>
              <a:defRPr sz="1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CH" sz="1600" b="0" i="0" baseline="0">
                <a:ea typeface="Aktiv Grotesk" panose="020B0504020202020204" pitchFamily="34" charset="0"/>
                <a:cs typeface="Aktiv Grotesk" panose="020B0504020202020204" pitchFamily="34" charset="0"/>
              </a:rPr>
              <a:t>Name Kunde/Veranstaltung, TT. Monat Jahr</a:t>
            </a:r>
          </a:p>
        </p:txBody>
      </p:sp>
    </p:spTree>
    <p:extLst>
      <p:ext uri="{BB962C8B-B14F-4D97-AF65-F5344CB8AC3E}">
        <p14:creationId xmlns:p14="http://schemas.microsoft.com/office/powerpoint/2010/main" val="2328454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82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EEBDB3-EA25-6ED4-930F-8D22D44B34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A8FB313-91C5-FE2C-5855-21CFE72425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33376"/>
            <a:ext cx="11291888" cy="5616574"/>
          </a:xfrm>
        </p:spPr>
        <p:txBody>
          <a:bodyPr anchor="ctr" anchorCtr="0"/>
          <a:lstStyle>
            <a:lvl1pPr>
              <a:lnSpc>
                <a:spcPts val="7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73A44E52-CCCB-28BF-0DA6-C408CC2E827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200" y="5220000"/>
            <a:ext cx="9649073" cy="350540"/>
          </a:xfrm>
        </p:spPr>
        <p:txBody>
          <a:bodyPr/>
          <a:lstStyle>
            <a:lvl1pPr marL="0" indent="0" algn="l">
              <a:lnSpc>
                <a:spcPts val="1600"/>
              </a:lnSpc>
              <a:buNone/>
              <a:defRPr sz="1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CH" sz="1600" b="0" i="0" baseline="0">
                <a:ea typeface="Aktiv Grotesk" panose="020B0504020202020204" pitchFamily="34" charset="0"/>
                <a:cs typeface="Aktiv Grotesk" panose="020B0504020202020204" pitchFamily="34" charset="0"/>
              </a:rPr>
              <a:t>Name Kunde/Veranstaltung, TT. Monat Jahr</a:t>
            </a:r>
          </a:p>
        </p:txBody>
      </p:sp>
    </p:spTree>
    <p:extLst>
      <p:ext uri="{BB962C8B-B14F-4D97-AF65-F5344CB8AC3E}">
        <p14:creationId xmlns:p14="http://schemas.microsoft.com/office/powerpoint/2010/main" val="3124416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82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elfoli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EEBDB3-EA25-6ED4-930F-8D22D44B34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A8FB313-91C5-FE2C-5855-21CFE72425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33376"/>
            <a:ext cx="11291888" cy="5616574"/>
          </a:xfrm>
        </p:spPr>
        <p:txBody>
          <a:bodyPr anchor="ctr" anchorCtr="0"/>
          <a:lstStyle>
            <a:lvl1pPr>
              <a:lnSpc>
                <a:spcPts val="7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73A44E52-CCCB-28BF-0DA6-C408CC2E827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200" y="5220000"/>
            <a:ext cx="9649073" cy="350540"/>
          </a:xfrm>
        </p:spPr>
        <p:txBody>
          <a:bodyPr/>
          <a:lstStyle>
            <a:lvl1pPr marL="0" indent="0" algn="l">
              <a:lnSpc>
                <a:spcPts val="1600"/>
              </a:lnSpc>
              <a:buNone/>
              <a:defRPr sz="1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CH" sz="1600" b="0" i="0" baseline="0">
                <a:ea typeface="Aktiv Grotesk" panose="020B0504020202020204" pitchFamily="34" charset="0"/>
                <a:cs typeface="Aktiv Grotesk" panose="020B0504020202020204" pitchFamily="34" charset="0"/>
              </a:rPr>
              <a:t>Name Kunde/Veranstaltung, TT. Monat Jahr</a:t>
            </a:r>
          </a:p>
        </p:txBody>
      </p:sp>
    </p:spTree>
    <p:extLst>
      <p:ext uri="{BB962C8B-B14F-4D97-AF65-F5344CB8AC3E}">
        <p14:creationId xmlns:p14="http://schemas.microsoft.com/office/powerpoint/2010/main" val="3674276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82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elfolie_mit_Bil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33288A0-A04B-479E-EF7C-DCB2F5A21E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A8FB313-91C5-FE2C-5855-21CFE72425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70000" y="333376"/>
            <a:ext cx="5179087" cy="5616574"/>
          </a:xfrm>
        </p:spPr>
        <p:txBody>
          <a:bodyPr anchor="ctr" anchorCtr="0"/>
          <a:lstStyle>
            <a:lvl1pPr>
              <a:lnSpc>
                <a:spcPts val="5500"/>
              </a:lnSpc>
              <a:defRPr sz="4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Titelmasterformat durch Klicken bearbeiten</a:t>
            </a:r>
          </a:p>
        </p:txBody>
      </p:sp>
      <p:sp>
        <p:nvSpPr>
          <p:cNvPr id="2" name="Bildplatzhalter 3">
            <a:extLst>
              <a:ext uri="{FF2B5EF4-FFF2-40B4-BE49-F238E27FC236}">
                <a16:creationId xmlns:a16="http://schemas.microsoft.com/office/drawing/2014/main" id="{7AB292CC-7A75-D121-385E-D973409B0AE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solidFill>
            <a:srgbClr val="D5D9DA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4" name="Textplatzhalter 5">
            <a:extLst>
              <a:ext uri="{FF2B5EF4-FFF2-40B4-BE49-F238E27FC236}">
                <a16:creationId xmlns:a16="http://schemas.microsoft.com/office/drawing/2014/main" id="{5277FA81-7ED1-19FB-E223-5B85F1714D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70000" y="5013176"/>
            <a:ext cx="5179087" cy="288032"/>
          </a:xfrm>
        </p:spPr>
        <p:txBody>
          <a:bodyPr/>
          <a:lstStyle>
            <a:lvl1pPr marL="0" indent="0">
              <a:lnSpc>
                <a:spcPts val="1600"/>
              </a:lnSpc>
              <a:spcBef>
                <a:spcPts val="0"/>
              </a:spcBef>
              <a:buNone/>
              <a:defRPr sz="1200" baseline="0"/>
            </a:lvl1pPr>
          </a:lstStyle>
          <a:p>
            <a:r>
              <a:rPr lang="de-CH" sz="1200" b="0" i="0" baseline="0">
                <a:ea typeface="Aktiv Grotesk" panose="020B0504020202020204" pitchFamily="34" charset="0"/>
                <a:cs typeface="Aktiv Grotesk" panose="020B0504020202020204" pitchFamily="34" charset="0"/>
              </a:rPr>
              <a:t>Name Kunde/Veranstaltung, TT. Monat Jahr</a:t>
            </a:r>
          </a:p>
        </p:txBody>
      </p:sp>
    </p:spTree>
    <p:extLst>
      <p:ext uri="{BB962C8B-B14F-4D97-AF65-F5344CB8AC3E}">
        <p14:creationId xmlns:p14="http://schemas.microsoft.com/office/powerpoint/2010/main" val="622525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82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58650AD-27A3-416F-B8E9-A2707543E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333375"/>
            <a:ext cx="11306175" cy="13668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102BAE6-291C-4730-BBDC-5DD6D6266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2" y="2133600"/>
            <a:ext cx="11306175" cy="38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CH" dirty="0"/>
              <a:t>Formatvorlagen des Textmasters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9CC85A7-979F-41A5-8ED7-6CFF9A1F3E10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4800" y="6356696"/>
            <a:ext cx="723900" cy="276660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EC96C6-F7A0-4862-87E7-E0C83CF2B5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20236" y="6416675"/>
            <a:ext cx="1800199" cy="21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rgbClr val="000000"/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B7BA275-74E0-48EE-8CDC-A6591DBF9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5400" y="6416675"/>
            <a:ext cx="5400600" cy="21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rgbClr val="000000"/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E4E746A-66C8-4BBF-9127-635A79E19C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2913" y="6416675"/>
            <a:ext cx="252487" cy="21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="1">
                <a:solidFill>
                  <a:srgbClr val="000000"/>
                </a:solidFill>
              </a:defRPr>
            </a:lvl1pPr>
          </a:lstStyle>
          <a:p>
            <a:fld id="{5CD754D7-340F-4EB3-B838-D2EE55DE45F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34704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35" r:id="rId5"/>
    <p:sldLayoutId id="2147483837" r:id="rId6"/>
    <p:sldLayoutId id="2147483836" r:id="rId7"/>
    <p:sldLayoutId id="2147483838" r:id="rId8"/>
    <p:sldLayoutId id="2147483839" r:id="rId9"/>
    <p:sldLayoutId id="2147483840" r:id="rId10"/>
    <p:sldLayoutId id="2147483841" r:id="rId11"/>
    <p:sldLayoutId id="2147483842" r:id="rId12"/>
    <p:sldLayoutId id="2147483661" r:id="rId13"/>
    <p:sldLayoutId id="2147483662" r:id="rId14"/>
    <p:sldLayoutId id="2147483828" r:id="rId15"/>
    <p:sldLayoutId id="2147483829" r:id="rId16"/>
    <p:sldLayoutId id="2147483830" r:id="rId17"/>
    <p:sldLayoutId id="2147483831" r:id="rId18"/>
    <p:sldLayoutId id="2147483832" r:id="rId19"/>
    <p:sldLayoutId id="2147483827" r:id="rId20"/>
    <p:sldLayoutId id="2147483650" r:id="rId21"/>
    <p:sldLayoutId id="2147483675" r:id="rId22"/>
    <p:sldLayoutId id="2147483676" r:id="rId23"/>
    <p:sldLayoutId id="2147483673" r:id="rId24"/>
    <p:sldLayoutId id="2147483671" r:id="rId25"/>
    <p:sldLayoutId id="2147483674" r:id="rId26"/>
    <p:sldLayoutId id="2147483663" r:id="rId27"/>
    <p:sldLayoutId id="2147483723" r:id="rId28"/>
    <p:sldLayoutId id="2147483665" r:id="rId29"/>
    <p:sldLayoutId id="2147483717" r:id="rId30"/>
    <p:sldLayoutId id="2147483667" r:id="rId31"/>
    <p:sldLayoutId id="2147483721" r:id="rId32"/>
    <p:sldLayoutId id="2147483726" r:id="rId33"/>
    <p:sldLayoutId id="2147483727" r:id="rId34"/>
    <p:sldLayoutId id="2147483728" r:id="rId35"/>
  </p:sldLayoutIdLst>
  <p:hf sldNum="0" hdr="0" ftr="0" dt="0"/>
  <p:txStyles>
    <p:titleStyle>
      <a:lvl1pPr algn="l" defTabSz="914400" rtl="0" eaLnBrk="1" latinLnBrk="0" hangingPunct="1">
        <a:lnSpc>
          <a:spcPts val="5500"/>
        </a:lnSpc>
        <a:spcBef>
          <a:spcPct val="0"/>
        </a:spcBef>
        <a:buNone/>
        <a:defRPr sz="4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180000" rtl="0" eaLnBrk="1" latinLnBrk="0" hangingPunct="1">
        <a:lnSpc>
          <a:spcPts val="2600"/>
        </a:lnSpc>
        <a:spcBef>
          <a:spcPts val="1300"/>
        </a:spcBef>
        <a:buFont typeface="Arial" panose="020B0604020202020204" pitchFamily="34" charset="0"/>
        <a:buChar char="–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180000" rtl="0" eaLnBrk="1" latinLnBrk="0" hangingPunct="1">
        <a:lnSpc>
          <a:spcPts val="2600"/>
        </a:lnSpc>
        <a:spcBef>
          <a:spcPts val="0"/>
        </a:spcBef>
        <a:buFont typeface="Arial" panose="020B0604020202020204" pitchFamily="34" charset="0"/>
        <a:buChar char="–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180000" rtl="0" eaLnBrk="1" latinLnBrk="0" hangingPunct="1">
        <a:lnSpc>
          <a:spcPts val="2600"/>
        </a:lnSpc>
        <a:spcBef>
          <a:spcPts val="0"/>
        </a:spcBef>
        <a:buFont typeface="Arial" panose="020B0604020202020204" pitchFamily="34" charset="0"/>
        <a:buChar char="–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180000" rtl="0" eaLnBrk="1" latinLnBrk="0" hangingPunct="1">
        <a:lnSpc>
          <a:spcPts val="2600"/>
        </a:lnSpc>
        <a:spcBef>
          <a:spcPts val="0"/>
        </a:spcBef>
        <a:buFont typeface="Arial" panose="020B0604020202020204" pitchFamily="34" charset="0"/>
        <a:buChar char="–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180000" rtl="0" eaLnBrk="1" latinLnBrk="0" hangingPunct="1">
        <a:lnSpc>
          <a:spcPts val="2600"/>
        </a:lnSpc>
        <a:spcBef>
          <a:spcPts val="0"/>
        </a:spcBef>
        <a:buFont typeface="Arial" panose="020B0604020202020204" pitchFamily="34" charset="0"/>
        <a:buChar char="–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lnSpc>
          <a:spcPts val="2100"/>
        </a:lnSpc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79" userDrawn="1">
          <p15:clr>
            <a:srgbClr val="F26B43"/>
          </p15:clr>
        </p15:guide>
        <p15:guide id="2" orient="horz" pos="210" userDrawn="1">
          <p15:clr>
            <a:srgbClr val="F26B43"/>
          </p15:clr>
        </p15:guide>
        <p15:guide id="3" pos="7401" userDrawn="1">
          <p15:clr>
            <a:srgbClr val="F26B43"/>
          </p15:clr>
        </p15:guide>
        <p15:guide id="4" orient="horz" pos="1344" userDrawn="1">
          <p15:clr>
            <a:srgbClr val="F26B43"/>
          </p15:clr>
        </p15:guide>
        <p15:guide id="6" orient="horz" pos="3748" userDrawn="1">
          <p15:clr>
            <a:srgbClr val="F26B43"/>
          </p15:clr>
        </p15:guide>
        <p15:guide id="7" orient="horz" pos="1071" userDrawn="1">
          <p15:clr>
            <a:srgbClr val="F26B43"/>
          </p15:clr>
        </p15:guide>
        <p15:guide id="8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chatgpt.com/c/681c827e-822c-8006-86bd-c649f8150dc6" TargetMode="Externa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20DFA6-CBAA-A7E8-6558-DC7B94893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400" dirty="0"/>
              <a:t>Grundlagen</a:t>
            </a:r>
            <a:br>
              <a:rPr lang="de-CH" dirty="0"/>
            </a:br>
            <a:r>
              <a:rPr lang="de-CH" dirty="0" err="1"/>
              <a:t>Machine</a:t>
            </a:r>
            <a:r>
              <a:rPr lang="de-CH" dirty="0"/>
              <a:t> Learning (ML)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7E2FFF0-FD3D-5F82-546E-05DEDECD12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Sandro Kossel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8749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0998DD-DDFF-9C3D-5236-1B7BD11BF8D9}"/>
              </a:ext>
            </a:extLst>
          </p:cNvPr>
          <p:cNvSpPr/>
          <p:nvPr/>
        </p:nvSpPr>
        <p:spPr>
          <a:xfrm>
            <a:off x="673572" y="1521146"/>
            <a:ext cx="2830139" cy="2429039"/>
          </a:xfrm>
          <a:prstGeom prst="rect">
            <a:avLst/>
          </a:prstGeom>
          <a:noFill/>
          <a:ln w="57150">
            <a:solidFill>
              <a:srgbClr val="E526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BC53DADE-3CC4-F0B4-B81F-8B9AEA043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5480" y="1776119"/>
            <a:ext cx="1368152" cy="1368152"/>
          </a:xfrm>
          <a:prstGeom prst="rect">
            <a:avLst/>
          </a:prstGeom>
        </p:spPr>
      </p:pic>
      <p:pic>
        <p:nvPicPr>
          <p:cNvPr id="1026" name="Picture 2" descr="Missing Data Icons - Free SVG &amp; PNG Missing Data Images - Noun Project">
            <a:extLst>
              <a:ext uri="{FF2B5EF4-FFF2-40B4-BE49-F238E27FC236}">
                <a16:creationId xmlns:a16="http://schemas.microsoft.com/office/drawing/2014/main" id="{2EC965CA-9359-545E-338E-7F9420267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490" y="1853562"/>
            <a:ext cx="1368152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57861F-CEC3-8956-A657-53C72CA5E9E7}"/>
              </a:ext>
            </a:extLst>
          </p:cNvPr>
          <p:cNvSpPr txBox="1"/>
          <p:nvPr/>
        </p:nvSpPr>
        <p:spPr>
          <a:xfrm>
            <a:off x="839414" y="3264496"/>
            <a:ext cx="2520282" cy="3805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>
            <a:noAutofit/>
          </a:bodyPr>
          <a:lstStyle/>
          <a:p>
            <a:pPr algn="l">
              <a:lnSpc>
                <a:spcPts val="2600"/>
              </a:lnSpc>
              <a:spcBef>
                <a:spcPts val="1300"/>
              </a:spcBef>
            </a:pPr>
            <a:r>
              <a:rPr lang="de-CH" sz="2100" dirty="0"/>
              <a:t>Features Vs. Labels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BD6892-0D60-C8CD-CA5F-720133CCE969}"/>
              </a:ext>
            </a:extLst>
          </p:cNvPr>
          <p:cNvSpPr txBox="1"/>
          <p:nvPr/>
        </p:nvSpPr>
        <p:spPr>
          <a:xfrm>
            <a:off x="5087888" y="3320987"/>
            <a:ext cx="1656184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>
            <a:noAutofit/>
          </a:bodyPr>
          <a:lstStyle/>
          <a:p>
            <a:pPr algn="l">
              <a:lnSpc>
                <a:spcPts val="2600"/>
              </a:lnSpc>
              <a:spcBef>
                <a:spcPts val="1300"/>
              </a:spcBef>
            </a:pPr>
            <a:r>
              <a:rPr lang="de-CH" sz="2100" dirty="0" err="1"/>
              <a:t>Missing</a:t>
            </a:r>
            <a:r>
              <a:rPr lang="de-CH" sz="2100" dirty="0"/>
              <a:t> Data</a:t>
            </a:r>
          </a:p>
        </p:txBody>
      </p:sp>
      <p:pic>
        <p:nvPicPr>
          <p:cNvPr id="1028" name="Picture 4" descr="Drop Down Menu Design Top 40 Examples Practices In 2020 - Corona Todays">
            <a:extLst>
              <a:ext uri="{FF2B5EF4-FFF2-40B4-BE49-F238E27FC236}">
                <a16:creationId xmlns:a16="http://schemas.microsoft.com/office/drawing/2014/main" id="{FB617471-345F-82C2-6D69-1CB340FAB6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1" t="17658" r="58400" b="39893"/>
          <a:stretch/>
        </p:blipFill>
        <p:spPr bwMode="auto">
          <a:xfrm>
            <a:off x="8976322" y="1772815"/>
            <a:ext cx="2376264" cy="151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D01766-B2C7-E1F8-A313-83A14E83194F}"/>
              </a:ext>
            </a:extLst>
          </p:cNvPr>
          <p:cNvSpPr txBox="1"/>
          <p:nvPr/>
        </p:nvSpPr>
        <p:spPr>
          <a:xfrm>
            <a:off x="9120337" y="3320987"/>
            <a:ext cx="2232250" cy="3600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>
            <a:noAutofit/>
          </a:bodyPr>
          <a:lstStyle/>
          <a:p>
            <a:pPr algn="l">
              <a:lnSpc>
                <a:spcPts val="2600"/>
              </a:lnSpc>
              <a:spcBef>
                <a:spcPts val="1300"/>
              </a:spcBef>
            </a:pPr>
            <a:r>
              <a:rPr lang="de-CH" sz="2100" dirty="0"/>
              <a:t>Kategoriale Daten</a:t>
            </a:r>
          </a:p>
        </p:txBody>
      </p:sp>
      <p:pic>
        <p:nvPicPr>
          <p:cNvPr id="1030" name="Picture 6" descr="Training And Testing Icon: Over 20,529 Royalty-Free Licensable Stock  Illustrations &amp; Drawings | Shutterstock">
            <a:extLst>
              <a:ext uri="{FF2B5EF4-FFF2-40B4-BE49-F238E27FC236}">
                <a16:creationId xmlns:a16="http://schemas.microsoft.com/office/drawing/2014/main" id="{85370453-43BE-287A-828E-A06415C2F1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06"/>
          <a:stretch/>
        </p:blipFill>
        <p:spPr bwMode="auto">
          <a:xfrm>
            <a:off x="3662672" y="4210673"/>
            <a:ext cx="1281200" cy="118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B8A7F4-EB2B-4CF0-4D57-4EC15394C602}"/>
              </a:ext>
            </a:extLst>
          </p:cNvPr>
          <p:cNvSpPr txBox="1"/>
          <p:nvPr/>
        </p:nvSpPr>
        <p:spPr>
          <a:xfrm>
            <a:off x="3359696" y="5532747"/>
            <a:ext cx="1793794" cy="3805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>
            <a:noAutofit/>
          </a:bodyPr>
          <a:lstStyle/>
          <a:p>
            <a:pPr algn="l">
              <a:lnSpc>
                <a:spcPts val="2600"/>
              </a:lnSpc>
              <a:spcBef>
                <a:spcPts val="1300"/>
              </a:spcBef>
            </a:pPr>
            <a:r>
              <a:rPr lang="de-CH" sz="2100" dirty="0"/>
              <a:t>Train </a:t>
            </a:r>
            <a:r>
              <a:rPr lang="de-CH" sz="2100" dirty="0" err="1"/>
              <a:t>test</a:t>
            </a:r>
            <a:r>
              <a:rPr lang="de-CH" sz="2100" dirty="0"/>
              <a:t> </a:t>
            </a:r>
            <a:r>
              <a:rPr lang="de-CH" sz="2100" dirty="0" err="1"/>
              <a:t>split</a:t>
            </a:r>
            <a:endParaRPr lang="de-CH" sz="2100" dirty="0"/>
          </a:p>
        </p:txBody>
      </p:sp>
      <p:pic>
        <p:nvPicPr>
          <p:cNvPr id="1034" name="Picture 10" descr="Scaling Icon Vector Art, Icons, and Graphics for Free Download">
            <a:extLst>
              <a:ext uri="{FF2B5EF4-FFF2-40B4-BE49-F238E27FC236}">
                <a16:creationId xmlns:a16="http://schemas.microsoft.com/office/drawing/2014/main" id="{83E79E34-9FB7-10E7-D073-AFC068381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367" y="4077072"/>
            <a:ext cx="1235643" cy="123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458159-CBAC-46D6-C22D-41DB131412E6}"/>
              </a:ext>
            </a:extLst>
          </p:cNvPr>
          <p:cNvSpPr txBox="1"/>
          <p:nvPr/>
        </p:nvSpPr>
        <p:spPr>
          <a:xfrm>
            <a:off x="6816080" y="5532747"/>
            <a:ext cx="1944216" cy="3805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>
            <a:noAutofit/>
          </a:bodyPr>
          <a:lstStyle/>
          <a:p>
            <a:pPr algn="l">
              <a:lnSpc>
                <a:spcPts val="2600"/>
              </a:lnSpc>
              <a:spcBef>
                <a:spcPts val="1300"/>
              </a:spcBef>
            </a:pPr>
            <a:r>
              <a:rPr lang="de-CH" sz="2100" dirty="0"/>
              <a:t>Feature </a:t>
            </a:r>
            <a:r>
              <a:rPr lang="de-CH" sz="2100" dirty="0" err="1"/>
              <a:t>Scaling</a:t>
            </a:r>
            <a:endParaRPr lang="de-CH" sz="2100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7EF1AF9-0FFC-B9EC-8DAA-16F07E014802}"/>
              </a:ext>
            </a:extLst>
          </p:cNvPr>
          <p:cNvSpPr/>
          <p:nvPr/>
        </p:nvSpPr>
        <p:spPr>
          <a:xfrm>
            <a:off x="3575720" y="2367754"/>
            <a:ext cx="1008112" cy="62758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72D5008-7975-68F7-FFD9-0DE61CC51A2B}"/>
              </a:ext>
            </a:extLst>
          </p:cNvPr>
          <p:cNvSpPr/>
          <p:nvPr/>
        </p:nvSpPr>
        <p:spPr>
          <a:xfrm>
            <a:off x="7536160" y="2369368"/>
            <a:ext cx="1008112" cy="62758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9BB8E18-CA91-F3BC-104A-EBADA9E59B19}"/>
              </a:ext>
            </a:extLst>
          </p:cNvPr>
          <p:cNvSpPr/>
          <p:nvPr/>
        </p:nvSpPr>
        <p:spPr>
          <a:xfrm>
            <a:off x="5519936" y="4529608"/>
            <a:ext cx="1008112" cy="62758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FB31CF8-0EE9-0AF9-9CE0-F5F8EBEB00FB}"/>
              </a:ext>
            </a:extLst>
          </p:cNvPr>
          <p:cNvSpPr txBox="1">
            <a:spLocks/>
          </p:cNvSpPr>
          <p:nvPr/>
        </p:nvSpPr>
        <p:spPr>
          <a:xfrm>
            <a:off x="673572" y="315492"/>
            <a:ext cx="11306175" cy="136683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ts val="55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/>
              <a:t>Aufteilung in Features und Labels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B45A560-9455-493D-C8D6-737A182E176A}"/>
              </a:ext>
            </a:extLst>
          </p:cNvPr>
          <p:cNvCxnSpPr>
            <a:cxnSpLocks/>
          </p:cNvCxnSpPr>
          <p:nvPr/>
        </p:nvCxnSpPr>
        <p:spPr>
          <a:xfrm>
            <a:off x="673572" y="1052736"/>
            <a:ext cx="9901560" cy="0"/>
          </a:xfrm>
          <a:prstGeom prst="line">
            <a:avLst/>
          </a:prstGeom>
          <a:ln w="38100"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87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EFF3E-2674-A37D-6BA0-57E12CDDD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3B128D-7CC0-1CB4-0550-5E115A1FC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935" y="404664"/>
            <a:ext cx="9433048" cy="3136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D4E8B5-D6CD-2293-9DEA-647D1C705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935" y="4293096"/>
            <a:ext cx="8532949" cy="14898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9DCA6E-90DA-48C9-5ECA-A963F9ADFF84}"/>
              </a:ext>
            </a:extLst>
          </p:cNvPr>
          <p:cNvSpPr txBox="1"/>
          <p:nvPr/>
        </p:nvSpPr>
        <p:spPr>
          <a:xfrm>
            <a:off x="2351584" y="188640"/>
            <a:ext cx="5112568" cy="5760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ts val="2600"/>
              </a:lnSpc>
              <a:spcBef>
                <a:spcPts val="1300"/>
              </a:spcBef>
            </a:pPr>
            <a:r>
              <a:rPr lang="en-US" sz="2100" dirty="0" err="1">
                <a:solidFill>
                  <a:srgbClr val="00B050"/>
                </a:solidFill>
              </a:rPr>
              <a:t>Betriebliche</a:t>
            </a:r>
            <a:r>
              <a:rPr lang="en-US" sz="2100" dirty="0">
                <a:solidFill>
                  <a:srgbClr val="00B050"/>
                </a:solidFill>
              </a:rPr>
              <a:t> und </a:t>
            </a:r>
            <a:r>
              <a:rPr lang="en-US" sz="2100" dirty="0" err="1">
                <a:solidFill>
                  <a:srgbClr val="00B050"/>
                </a:solidFill>
              </a:rPr>
              <a:t>schulische</a:t>
            </a:r>
            <a:r>
              <a:rPr lang="en-US" sz="2100" dirty="0">
                <a:solidFill>
                  <a:srgbClr val="00B050"/>
                </a:solidFill>
              </a:rPr>
              <a:t> </a:t>
            </a:r>
            <a:r>
              <a:rPr lang="en-US" sz="2100" dirty="0" err="1">
                <a:solidFill>
                  <a:srgbClr val="00B050"/>
                </a:solidFill>
              </a:rPr>
              <a:t>Bewertungen</a:t>
            </a:r>
            <a:endParaRPr lang="en-US" sz="2100" dirty="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22E17-EB6B-8EC9-9AC5-223FA135D731}"/>
              </a:ext>
            </a:extLst>
          </p:cNvPr>
          <p:cNvSpPr txBox="1"/>
          <p:nvPr/>
        </p:nvSpPr>
        <p:spPr>
          <a:xfrm>
            <a:off x="8544272" y="188640"/>
            <a:ext cx="3096344" cy="5760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ts val="2600"/>
              </a:lnSpc>
              <a:spcBef>
                <a:spcPts val="1300"/>
              </a:spcBef>
            </a:pPr>
            <a:r>
              <a:rPr lang="en-US" sz="2100" dirty="0" err="1">
                <a:solidFill>
                  <a:srgbClr val="E5261F"/>
                </a:solidFill>
              </a:rPr>
              <a:t>Bonuszahlung</a:t>
            </a:r>
            <a:endParaRPr lang="en-US" sz="2100" dirty="0">
              <a:solidFill>
                <a:srgbClr val="E526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035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7ED27-A375-7681-9777-1FAE3BF2A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333375"/>
            <a:ext cx="11306175" cy="1366838"/>
          </a:xfrm>
        </p:spPr>
        <p:txBody>
          <a:bodyPr anchor="t">
            <a:normAutofit/>
          </a:bodyPr>
          <a:lstStyle/>
          <a:p>
            <a:r>
              <a:rPr lang="de-CH" dirty="0"/>
              <a:t>Pandas</a:t>
            </a:r>
          </a:p>
        </p:txBody>
      </p:sp>
      <p:pic>
        <p:nvPicPr>
          <p:cNvPr id="1026" name="Picture 2" descr="Introduction to Pandas: The Essential Python Library for Data Analysis">
            <a:extLst>
              <a:ext uri="{FF2B5EF4-FFF2-40B4-BE49-F238E27FC236}">
                <a16:creationId xmlns:a16="http://schemas.microsoft.com/office/drawing/2014/main" id="{39796607-2FC1-8577-284F-6E1ED51FC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913" y="2482030"/>
            <a:ext cx="5545138" cy="311914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5E022-CCCE-25CA-E034-1DAF874EA2F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03949" y="2133600"/>
            <a:ext cx="5545138" cy="3816000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de-CH"/>
              <a:t>Open Source Library für Python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CH" b="0" i="0">
                <a:effectLst/>
              </a:rPr>
              <a:t>«</a:t>
            </a:r>
            <a:r>
              <a:rPr lang="en-US" b="0" i="0">
                <a:effectLst/>
              </a:rPr>
              <a:t>A fast and efficient </a:t>
            </a:r>
            <a:r>
              <a:rPr lang="en-US" b="1" i="0" err="1">
                <a:effectLst/>
              </a:rPr>
              <a:t>DataFrame</a:t>
            </a:r>
            <a:r>
              <a:rPr lang="en-US" b="0" i="0">
                <a:effectLst/>
              </a:rPr>
              <a:t> object for data manipulation with integrated indexing;</a:t>
            </a:r>
            <a:r>
              <a:rPr lang="de-CH" b="0" i="0">
                <a:effectLst/>
              </a:rPr>
              <a:t> »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CH"/>
              <a:t>Use-</a:t>
            </a:r>
            <a:r>
              <a:rPr lang="de-CH" err="1"/>
              <a:t>case</a:t>
            </a:r>
            <a:r>
              <a:rPr lang="de-CH"/>
              <a:t>: Datensatz lesen</a:t>
            </a:r>
            <a:endParaRPr lang="en-US" b="0" i="0">
              <a:effectLst/>
            </a:endParaRPr>
          </a:p>
          <a:p>
            <a:pPr>
              <a:buFont typeface="Wingdings" panose="05000000000000000000" pitchFamily="2" charset="2"/>
              <a:buChar char="Ø"/>
            </a:pPr>
            <a:endParaRPr lang="de-CH" dirty="0"/>
          </a:p>
          <a:p>
            <a:pPr>
              <a:buFont typeface="Wingdings" panose="05000000000000000000" pitchFamily="2" charset="2"/>
              <a:buChar char="Ø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12750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46B0F-9577-26A7-A471-0BED50AD9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99EFF8-C763-465F-B4B5-5661EDB6A801}"/>
              </a:ext>
            </a:extLst>
          </p:cNvPr>
          <p:cNvSpPr/>
          <p:nvPr/>
        </p:nvSpPr>
        <p:spPr>
          <a:xfrm>
            <a:off x="4850037" y="1521146"/>
            <a:ext cx="2188475" cy="2429039"/>
          </a:xfrm>
          <a:prstGeom prst="rect">
            <a:avLst/>
          </a:prstGeom>
          <a:noFill/>
          <a:ln w="57150">
            <a:solidFill>
              <a:srgbClr val="E526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6D3BA3D8-CA12-2C7B-93DE-EC8957CA3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5480" y="1776119"/>
            <a:ext cx="1368152" cy="1368152"/>
          </a:xfrm>
          <a:prstGeom prst="rect">
            <a:avLst/>
          </a:prstGeom>
        </p:spPr>
      </p:pic>
      <p:pic>
        <p:nvPicPr>
          <p:cNvPr id="1026" name="Picture 2" descr="Missing Data Icons - Free SVG &amp; PNG Missing Data Images - Noun Project">
            <a:extLst>
              <a:ext uri="{FF2B5EF4-FFF2-40B4-BE49-F238E27FC236}">
                <a16:creationId xmlns:a16="http://schemas.microsoft.com/office/drawing/2014/main" id="{66173DA2-2F4C-BCE6-ADFB-61EE5C992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490" y="1853562"/>
            <a:ext cx="1368152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9EED1-D4EF-AF69-C644-0714CE02A5D2}"/>
              </a:ext>
            </a:extLst>
          </p:cNvPr>
          <p:cNvSpPr txBox="1"/>
          <p:nvPr/>
        </p:nvSpPr>
        <p:spPr>
          <a:xfrm>
            <a:off x="839414" y="3264496"/>
            <a:ext cx="2520282" cy="3805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>
            <a:noAutofit/>
          </a:bodyPr>
          <a:lstStyle/>
          <a:p>
            <a:pPr algn="l">
              <a:lnSpc>
                <a:spcPts val="2600"/>
              </a:lnSpc>
              <a:spcBef>
                <a:spcPts val="1300"/>
              </a:spcBef>
            </a:pPr>
            <a:r>
              <a:rPr lang="de-CH" sz="2100" dirty="0"/>
              <a:t>Features Vs. Labels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EEB520-6DC8-82C4-5E1B-6E84D480FF25}"/>
              </a:ext>
            </a:extLst>
          </p:cNvPr>
          <p:cNvSpPr txBox="1"/>
          <p:nvPr/>
        </p:nvSpPr>
        <p:spPr>
          <a:xfrm>
            <a:off x="5087888" y="3320987"/>
            <a:ext cx="1656184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>
            <a:noAutofit/>
          </a:bodyPr>
          <a:lstStyle/>
          <a:p>
            <a:pPr algn="l">
              <a:lnSpc>
                <a:spcPts val="2600"/>
              </a:lnSpc>
              <a:spcBef>
                <a:spcPts val="1300"/>
              </a:spcBef>
            </a:pPr>
            <a:r>
              <a:rPr lang="de-CH" sz="2100" dirty="0" err="1"/>
              <a:t>Missing</a:t>
            </a:r>
            <a:r>
              <a:rPr lang="de-CH" sz="2100" dirty="0"/>
              <a:t> Data</a:t>
            </a:r>
          </a:p>
        </p:txBody>
      </p:sp>
      <p:pic>
        <p:nvPicPr>
          <p:cNvPr id="1028" name="Picture 4" descr="Drop Down Menu Design Top 40 Examples Practices In 2020 - Corona Todays">
            <a:extLst>
              <a:ext uri="{FF2B5EF4-FFF2-40B4-BE49-F238E27FC236}">
                <a16:creationId xmlns:a16="http://schemas.microsoft.com/office/drawing/2014/main" id="{7306ABDB-A5D4-C8B4-AB99-4803F92BF6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1" t="17658" r="58400" b="39893"/>
          <a:stretch/>
        </p:blipFill>
        <p:spPr bwMode="auto">
          <a:xfrm>
            <a:off x="8976322" y="1772815"/>
            <a:ext cx="2376264" cy="151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6BCCB7-52EB-7F1E-A0FC-476A8DCCB370}"/>
              </a:ext>
            </a:extLst>
          </p:cNvPr>
          <p:cNvSpPr txBox="1"/>
          <p:nvPr/>
        </p:nvSpPr>
        <p:spPr>
          <a:xfrm>
            <a:off x="9120337" y="3320987"/>
            <a:ext cx="2232250" cy="3600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>
            <a:noAutofit/>
          </a:bodyPr>
          <a:lstStyle/>
          <a:p>
            <a:pPr algn="l">
              <a:lnSpc>
                <a:spcPts val="2600"/>
              </a:lnSpc>
              <a:spcBef>
                <a:spcPts val="1300"/>
              </a:spcBef>
            </a:pPr>
            <a:r>
              <a:rPr lang="de-CH" sz="2100" dirty="0"/>
              <a:t>Kategoriale Daten</a:t>
            </a:r>
          </a:p>
        </p:txBody>
      </p:sp>
      <p:pic>
        <p:nvPicPr>
          <p:cNvPr id="1030" name="Picture 6" descr="Training And Testing Icon: Over 20,529 Royalty-Free Licensable Stock  Illustrations &amp; Drawings | Shutterstock">
            <a:extLst>
              <a:ext uri="{FF2B5EF4-FFF2-40B4-BE49-F238E27FC236}">
                <a16:creationId xmlns:a16="http://schemas.microsoft.com/office/drawing/2014/main" id="{B9E1A898-DD56-D573-0EDC-3817A5FB4F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06"/>
          <a:stretch/>
        </p:blipFill>
        <p:spPr bwMode="auto">
          <a:xfrm>
            <a:off x="3662672" y="4210673"/>
            <a:ext cx="1281200" cy="118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9ABD70-4578-BFDB-3E57-00AA6B4774D2}"/>
              </a:ext>
            </a:extLst>
          </p:cNvPr>
          <p:cNvSpPr txBox="1"/>
          <p:nvPr/>
        </p:nvSpPr>
        <p:spPr>
          <a:xfrm>
            <a:off x="3359696" y="5532747"/>
            <a:ext cx="1793794" cy="3805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>
            <a:noAutofit/>
          </a:bodyPr>
          <a:lstStyle/>
          <a:p>
            <a:pPr algn="l">
              <a:lnSpc>
                <a:spcPts val="2600"/>
              </a:lnSpc>
              <a:spcBef>
                <a:spcPts val="1300"/>
              </a:spcBef>
            </a:pPr>
            <a:r>
              <a:rPr lang="de-CH" sz="2100" dirty="0"/>
              <a:t>Train </a:t>
            </a:r>
            <a:r>
              <a:rPr lang="de-CH" sz="2100" dirty="0" err="1"/>
              <a:t>test</a:t>
            </a:r>
            <a:r>
              <a:rPr lang="de-CH" sz="2100" dirty="0"/>
              <a:t> </a:t>
            </a:r>
            <a:r>
              <a:rPr lang="de-CH" sz="2100" dirty="0" err="1"/>
              <a:t>split</a:t>
            </a:r>
            <a:endParaRPr lang="de-CH" sz="2100" dirty="0"/>
          </a:p>
        </p:txBody>
      </p:sp>
      <p:pic>
        <p:nvPicPr>
          <p:cNvPr id="1034" name="Picture 10" descr="Scaling Icon Vector Art, Icons, and Graphics for Free Download">
            <a:extLst>
              <a:ext uri="{FF2B5EF4-FFF2-40B4-BE49-F238E27FC236}">
                <a16:creationId xmlns:a16="http://schemas.microsoft.com/office/drawing/2014/main" id="{DE3CDB82-939F-7814-DA6B-5995DAE84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367" y="4077072"/>
            <a:ext cx="1235643" cy="123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20905F-A975-53AC-D8F7-2DDA2B077BDE}"/>
              </a:ext>
            </a:extLst>
          </p:cNvPr>
          <p:cNvSpPr txBox="1"/>
          <p:nvPr/>
        </p:nvSpPr>
        <p:spPr>
          <a:xfrm>
            <a:off x="6816080" y="5532747"/>
            <a:ext cx="1944216" cy="3805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>
            <a:noAutofit/>
          </a:bodyPr>
          <a:lstStyle/>
          <a:p>
            <a:pPr algn="l">
              <a:lnSpc>
                <a:spcPts val="2600"/>
              </a:lnSpc>
              <a:spcBef>
                <a:spcPts val="1300"/>
              </a:spcBef>
            </a:pPr>
            <a:r>
              <a:rPr lang="de-CH" sz="2100" dirty="0"/>
              <a:t>Feature </a:t>
            </a:r>
            <a:r>
              <a:rPr lang="de-CH" sz="2100" dirty="0" err="1"/>
              <a:t>Scaling</a:t>
            </a:r>
            <a:endParaRPr lang="de-CH" sz="2100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427322F-5B16-5798-8338-8E722B5DC5EC}"/>
              </a:ext>
            </a:extLst>
          </p:cNvPr>
          <p:cNvSpPr/>
          <p:nvPr/>
        </p:nvSpPr>
        <p:spPr>
          <a:xfrm>
            <a:off x="3575720" y="2367754"/>
            <a:ext cx="1008112" cy="62758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A45C7C4-8667-A083-209B-A4A72979AD98}"/>
              </a:ext>
            </a:extLst>
          </p:cNvPr>
          <p:cNvSpPr/>
          <p:nvPr/>
        </p:nvSpPr>
        <p:spPr>
          <a:xfrm>
            <a:off x="7536160" y="2369368"/>
            <a:ext cx="1008112" cy="62758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F4EFD90-17B1-FE9D-D4B7-D25AE921569B}"/>
              </a:ext>
            </a:extLst>
          </p:cNvPr>
          <p:cNvSpPr/>
          <p:nvPr/>
        </p:nvSpPr>
        <p:spPr>
          <a:xfrm>
            <a:off x="5519936" y="4529608"/>
            <a:ext cx="1008112" cy="62758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8C923E9-A15A-E33C-6D45-A5C46CC823E8}"/>
              </a:ext>
            </a:extLst>
          </p:cNvPr>
          <p:cNvSpPr txBox="1">
            <a:spLocks/>
          </p:cNvSpPr>
          <p:nvPr/>
        </p:nvSpPr>
        <p:spPr>
          <a:xfrm>
            <a:off x="673572" y="315492"/>
            <a:ext cx="11306175" cy="136683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ts val="55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/>
              <a:t>Umgang mit fehlenden Werten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FAE5A25-04E2-F741-08B8-F544D7592372}"/>
              </a:ext>
            </a:extLst>
          </p:cNvPr>
          <p:cNvCxnSpPr>
            <a:cxnSpLocks/>
          </p:cNvCxnSpPr>
          <p:nvPr/>
        </p:nvCxnSpPr>
        <p:spPr>
          <a:xfrm>
            <a:off x="673572" y="1052736"/>
            <a:ext cx="8950820" cy="0"/>
          </a:xfrm>
          <a:prstGeom prst="line">
            <a:avLst/>
          </a:prstGeom>
          <a:ln w="38100"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944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C71C7-BFE0-8471-011E-C59F0AC72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649CF0-A353-80B4-B319-9C7E176C97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7572"/>
          <a:stretch/>
        </p:blipFill>
        <p:spPr>
          <a:xfrm>
            <a:off x="442912" y="3068960"/>
            <a:ext cx="11306175" cy="2469644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C78F19-7630-1800-D70D-6D2D1D0C5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784" y="260648"/>
            <a:ext cx="2183271" cy="20735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32292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038BD-E9EA-7A7C-8240-FD78AC63D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9C0BE-001A-4DBD-C2F5-EAC335A12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1190" y="332656"/>
            <a:ext cx="2196704" cy="863377"/>
          </a:xfrm>
        </p:spPr>
        <p:txBody>
          <a:bodyPr anchor="t">
            <a:normAutofit/>
          </a:bodyPr>
          <a:lstStyle/>
          <a:p>
            <a:r>
              <a:rPr lang="de-CH" dirty="0"/>
              <a:t>Vorher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8A45C04-E061-2548-E821-BDCF4F0B5EFB}"/>
              </a:ext>
            </a:extLst>
          </p:cNvPr>
          <p:cNvSpPr txBox="1">
            <a:spLocks/>
          </p:cNvSpPr>
          <p:nvPr/>
        </p:nvSpPr>
        <p:spPr>
          <a:xfrm>
            <a:off x="7419030" y="3429000"/>
            <a:ext cx="2592288" cy="100739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ts val="55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/>
              <a:t>Nachher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4DA52F-20AE-607C-59AE-9BC98653A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124744"/>
            <a:ext cx="6352381" cy="20476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894A23-DDB9-FCF7-3143-469CC9757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936" y="4293096"/>
            <a:ext cx="6390476" cy="1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543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E47D-DF34-FD28-30BC-229E6E8F0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333375"/>
            <a:ext cx="11306175" cy="1366838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CH" b="1" kern="1200">
                <a:latin typeface="+mj-lt"/>
                <a:ea typeface="+mj-ea"/>
                <a:cs typeface="+mj-cs"/>
              </a:rPr>
              <a:t>Sklearn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E6A16-DA97-9A63-1978-1F1A855B34C3}"/>
              </a:ext>
            </a:extLst>
          </p:cNvPr>
          <p:cNvSpPr txBox="1"/>
          <p:nvPr/>
        </p:nvSpPr>
        <p:spPr>
          <a:xfrm>
            <a:off x="442912" y="2636912"/>
            <a:ext cx="5545138" cy="2663552"/>
          </a:xfrm>
          <a:prstGeom prst="rect">
            <a:avLst/>
          </a:prstGeom>
        </p:spPr>
        <p:txBody>
          <a:bodyPr vert="horz" lIns="0" tIns="0" rIns="0" bIns="0" numCol="1" spcCol="216000" rtlCol="0" anchor="t" anchorCtr="0">
            <a:normAutofit/>
          </a:bodyPr>
          <a:lstStyle/>
          <a:p>
            <a:pPr marL="342900" indent="-342900" defTabSz="180000">
              <a:lnSpc>
                <a:spcPts val="2600"/>
              </a:lnSpc>
              <a:spcBef>
                <a:spcPts val="1300"/>
              </a:spcBef>
              <a:buFont typeface="Arial" panose="020B0604020202020204" pitchFamily="34" charset="0"/>
              <a:buChar char="•"/>
            </a:pPr>
            <a:r>
              <a:rPr lang="de-CH" sz="2100" dirty="0" err="1"/>
              <a:t>Machine</a:t>
            </a:r>
            <a:r>
              <a:rPr lang="de-CH" sz="2100" dirty="0"/>
              <a:t> Learning Library</a:t>
            </a:r>
          </a:p>
          <a:p>
            <a:pPr marL="342900" indent="-342900" defTabSz="180000">
              <a:lnSpc>
                <a:spcPts val="2600"/>
              </a:lnSpc>
              <a:spcBef>
                <a:spcPts val="1300"/>
              </a:spcBef>
              <a:buFont typeface="Arial" panose="020B0604020202020204" pitchFamily="34" charset="0"/>
              <a:buChar char="•"/>
            </a:pPr>
            <a:r>
              <a:rPr lang="de-CH" sz="2100" dirty="0"/>
              <a:t>wichtigste Klassen von dort importieren</a:t>
            </a:r>
          </a:p>
          <a:p>
            <a:pPr marL="800100" lvl="1" indent="-342900" defTabSz="180000">
              <a:lnSpc>
                <a:spcPts val="2600"/>
              </a:lnSpc>
              <a:spcBef>
                <a:spcPts val="1300"/>
              </a:spcBef>
              <a:buFont typeface="Arial" panose="020B0604020202020204" pitchFamily="34" charset="0"/>
              <a:buChar char="•"/>
            </a:pPr>
            <a:r>
              <a:rPr lang="de-CH" sz="2100" dirty="0" err="1"/>
              <a:t>ColumnTransformer</a:t>
            </a:r>
            <a:endParaRPr lang="de-CH" sz="2100" dirty="0"/>
          </a:p>
          <a:p>
            <a:pPr marL="800100" lvl="1" indent="-342900" defTabSz="180000">
              <a:lnSpc>
                <a:spcPts val="2600"/>
              </a:lnSpc>
              <a:spcBef>
                <a:spcPts val="1300"/>
              </a:spcBef>
              <a:buFont typeface="Arial" panose="020B0604020202020204" pitchFamily="34" charset="0"/>
              <a:buChar char="•"/>
            </a:pPr>
            <a:r>
              <a:rPr lang="de-CH" sz="2100" dirty="0" err="1"/>
              <a:t>OneHotEncoder</a:t>
            </a:r>
            <a:endParaRPr lang="de-CH" sz="2100" dirty="0"/>
          </a:p>
          <a:p>
            <a:pPr marL="800100" lvl="1" indent="-342900" defTabSz="180000">
              <a:lnSpc>
                <a:spcPts val="2600"/>
              </a:lnSpc>
              <a:spcBef>
                <a:spcPts val="1300"/>
              </a:spcBef>
              <a:buFont typeface="Arial" panose="020B0604020202020204" pitchFamily="34" charset="0"/>
              <a:buChar char="•"/>
            </a:pPr>
            <a:r>
              <a:rPr lang="de-CH" sz="2100" dirty="0" err="1"/>
              <a:t>Train_test_split</a:t>
            </a:r>
            <a:endParaRPr lang="de-CH" sz="21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7FA747A-B614-E413-E4EA-AA08459E8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89628" y="2204864"/>
            <a:ext cx="6159459" cy="334032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95544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AF218-789E-6B74-E047-D39EFFDDC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2889F-90BD-858E-B968-970D203CB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333375"/>
            <a:ext cx="11306175" cy="1366838"/>
          </a:xfrm>
        </p:spPr>
        <p:txBody>
          <a:bodyPr anchor="t">
            <a:normAutofit/>
          </a:bodyPr>
          <a:lstStyle/>
          <a:p>
            <a:r>
              <a:rPr lang="de-CH" dirty="0" err="1"/>
              <a:t>Numpy</a:t>
            </a:r>
            <a:endParaRPr lang="de-CH" dirty="0"/>
          </a:p>
        </p:txBody>
      </p:sp>
      <p:pic>
        <p:nvPicPr>
          <p:cNvPr id="2050" name="Picture 2" descr="Numpy">
            <a:extLst>
              <a:ext uri="{FF2B5EF4-FFF2-40B4-BE49-F238E27FC236}">
                <a16:creationId xmlns:a16="http://schemas.microsoft.com/office/drawing/2014/main" id="{E34F742E-0FA3-311A-BCD1-684B5A3A8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07482" y="2133600"/>
            <a:ext cx="3816000" cy="3816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5D19E-53DE-B38E-6E65-859B61FBEF6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03949" y="2133600"/>
            <a:ext cx="5545138" cy="3816000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de-CH" dirty="0"/>
              <a:t>Open Source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CH" dirty="0"/>
              <a:t>Ziel: ermöglicht mathematische Operationen in Python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CH" dirty="0"/>
              <a:t>Use-</a:t>
            </a:r>
            <a:r>
              <a:rPr lang="de-CH" dirty="0" err="1"/>
              <a:t>case</a:t>
            </a:r>
            <a:r>
              <a:rPr lang="de-CH" dirty="0"/>
              <a:t>: Not a </a:t>
            </a:r>
            <a:r>
              <a:rPr lang="de-CH" dirty="0" err="1"/>
              <a:t>Number</a:t>
            </a:r>
            <a:r>
              <a:rPr lang="de-CH" dirty="0"/>
              <a:t> (</a:t>
            </a:r>
            <a:r>
              <a:rPr lang="de-CH" dirty="0" err="1"/>
              <a:t>NaN</a:t>
            </a:r>
            <a:r>
              <a:rPr lang="de-CH" dirty="0"/>
              <a:t>)</a:t>
            </a:r>
            <a:endParaRPr lang="en-US" b="0" i="0" dirty="0">
              <a:effectLst/>
            </a:endParaRPr>
          </a:p>
          <a:p>
            <a:pPr>
              <a:buFont typeface="Wingdings" panose="05000000000000000000" pitchFamily="2" charset="2"/>
              <a:buChar char="Ø"/>
            </a:pPr>
            <a:endParaRPr lang="de-CH" dirty="0"/>
          </a:p>
          <a:p>
            <a:pPr>
              <a:buFont typeface="Wingdings" panose="05000000000000000000" pitchFamily="2" charset="2"/>
              <a:buChar char="Ø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27402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FE75A-573A-905C-53C2-618A2E3F2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DB62A3-4854-6638-D9F5-D8FB7AD7739C}"/>
              </a:ext>
            </a:extLst>
          </p:cNvPr>
          <p:cNvSpPr/>
          <p:nvPr/>
        </p:nvSpPr>
        <p:spPr>
          <a:xfrm>
            <a:off x="8876077" y="1521146"/>
            <a:ext cx="2764539" cy="2429039"/>
          </a:xfrm>
          <a:prstGeom prst="rect">
            <a:avLst/>
          </a:prstGeom>
          <a:noFill/>
          <a:ln w="57150">
            <a:solidFill>
              <a:srgbClr val="E526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6355A7A4-193A-A1DA-1D12-FC4563935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5480" y="1776119"/>
            <a:ext cx="1368152" cy="1368152"/>
          </a:xfrm>
          <a:prstGeom prst="rect">
            <a:avLst/>
          </a:prstGeom>
        </p:spPr>
      </p:pic>
      <p:pic>
        <p:nvPicPr>
          <p:cNvPr id="1026" name="Picture 2" descr="Missing Data Icons - Free SVG &amp; PNG Missing Data Images - Noun Project">
            <a:extLst>
              <a:ext uri="{FF2B5EF4-FFF2-40B4-BE49-F238E27FC236}">
                <a16:creationId xmlns:a16="http://schemas.microsoft.com/office/drawing/2014/main" id="{8C4511A2-D9A9-C6E1-49B4-F682FDADC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490" y="1853562"/>
            <a:ext cx="1368152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385050-B457-C4B5-7C21-2984DD8122E9}"/>
              </a:ext>
            </a:extLst>
          </p:cNvPr>
          <p:cNvSpPr txBox="1"/>
          <p:nvPr/>
        </p:nvSpPr>
        <p:spPr>
          <a:xfrm>
            <a:off x="839414" y="3264496"/>
            <a:ext cx="2520282" cy="3805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>
            <a:noAutofit/>
          </a:bodyPr>
          <a:lstStyle/>
          <a:p>
            <a:pPr algn="l">
              <a:lnSpc>
                <a:spcPts val="2600"/>
              </a:lnSpc>
              <a:spcBef>
                <a:spcPts val="1300"/>
              </a:spcBef>
            </a:pPr>
            <a:r>
              <a:rPr lang="de-CH" sz="2100" dirty="0"/>
              <a:t>Features Vs. Labels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868C1-E032-1904-12CE-3DE35670084F}"/>
              </a:ext>
            </a:extLst>
          </p:cNvPr>
          <p:cNvSpPr txBox="1"/>
          <p:nvPr/>
        </p:nvSpPr>
        <p:spPr>
          <a:xfrm>
            <a:off x="5087888" y="3320987"/>
            <a:ext cx="1656184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>
            <a:noAutofit/>
          </a:bodyPr>
          <a:lstStyle/>
          <a:p>
            <a:pPr algn="l">
              <a:lnSpc>
                <a:spcPts val="2600"/>
              </a:lnSpc>
              <a:spcBef>
                <a:spcPts val="1300"/>
              </a:spcBef>
            </a:pPr>
            <a:r>
              <a:rPr lang="de-CH" sz="2100" dirty="0" err="1"/>
              <a:t>Missing</a:t>
            </a:r>
            <a:r>
              <a:rPr lang="de-CH" sz="2100" dirty="0"/>
              <a:t> Data</a:t>
            </a:r>
          </a:p>
        </p:txBody>
      </p:sp>
      <p:pic>
        <p:nvPicPr>
          <p:cNvPr id="1028" name="Picture 4" descr="Drop Down Menu Design Top 40 Examples Practices In 2020 - Corona Todays">
            <a:extLst>
              <a:ext uri="{FF2B5EF4-FFF2-40B4-BE49-F238E27FC236}">
                <a16:creationId xmlns:a16="http://schemas.microsoft.com/office/drawing/2014/main" id="{EACFD166-CD54-4841-834F-2B69F221DD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1" t="17658" r="58400" b="39893"/>
          <a:stretch/>
        </p:blipFill>
        <p:spPr bwMode="auto">
          <a:xfrm>
            <a:off x="8976322" y="1772815"/>
            <a:ext cx="2376264" cy="151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FB9F6D-ED91-46ED-F27D-F0B3C460DB78}"/>
              </a:ext>
            </a:extLst>
          </p:cNvPr>
          <p:cNvSpPr txBox="1"/>
          <p:nvPr/>
        </p:nvSpPr>
        <p:spPr>
          <a:xfrm>
            <a:off x="9120337" y="3320987"/>
            <a:ext cx="2232250" cy="3600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>
            <a:noAutofit/>
          </a:bodyPr>
          <a:lstStyle/>
          <a:p>
            <a:pPr algn="l">
              <a:lnSpc>
                <a:spcPts val="2600"/>
              </a:lnSpc>
              <a:spcBef>
                <a:spcPts val="1300"/>
              </a:spcBef>
            </a:pPr>
            <a:r>
              <a:rPr lang="de-CH" sz="2100" dirty="0"/>
              <a:t>Kategoriale Daten</a:t>
            </a:r>
          </a:p>
        </p:txBody>
      </p:sp>
      <p:pic>
        <p:nvPicPr>
          <p:cNvPr id="1030" name="Picture 6" descr="Training And Testing Icon: Over 20,529 Royalty-Free Licensable Stock  Illustrations &amp; Drawings | Shutterstock">
            <a:extLst>
              <a:ext uri="{FF2B5EF4-FFF2-40B4-BE49-F238E27FC236}">
                <a16:creationId xmlns:a16="http://schemas.microsoft.com/office/drawing/2014/main" id="{FD2EA153-422F-506F-D1AB-BC61E5A16B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06"/>
          <a:stretch/>
        </p:blipFill>
        <p:spPr bwMode="auto">
          <a:xfrm>
            <a:off x="3662672" y="4210673"/>
            <a:ext cx="1281200" cy="118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53B929-52EB-3294-5675-CC88D0F695F8}"/>
              </a:ext>
            </a:extLst>
          </p:cNvPr>
          <p:cNvSpPr txBox="1"/>
          <p:nvPr/>
        </p:nvSpPr>
        <p:spPr>
          <a:xfrm>
            <a:off x="3359696" y="5532747"/>
            <a:ext cx="1793794" cy="3805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>
            <a:noAutofit/>
          </a:bodyPr>
          <a:lstStyle/>
          <a:p>
            <a:pPr algn="l">
              <a:lnSpc>
                <a:spcPts val="2600"/>
              </a:lnSpc>
              <a:spcBef>
                <a:spcPts val="1300"/>
              </a:spcBef>
            </a:pPr>
            <a:r>
              <a:rPr lang="de-CH" sz="2100" dirty="0"/>
              <a:t>Train </a:t>
            </a:r>
            <a:r>
              <a:rPr lang="de-CH" sz="2100" dirty="0" err="1"/>
              <a:t>test</a:t>
            </a:r>
            <a:r>
              <a:rPr lang="de-CH" sz="2100" dirty="0"/>
              <a:t> </a:t>
            </a:r>
            <a:r>
              <a:rPr lang="de-CH" sz="2100" dirty="0" err="1"/>
              <a:t>split</a:t>
            </a:r>
            <a:endParaRPr lang="de-CH" sz="2100" dirty="0"/>
          </a:p>
        </p:txBody>
      </p:sp>
      <p:pic>
        <p:nvPicPr>
          <p:cNvPr id="1034" name="Picture 10" descr="Scaling Icon Vector Art, Icons, and Graphics for Free Download">
            <a:extLst>
              <a:ext uri="{FF2B5EF4-FFF2-40B4-BE49-F238E27FC236}">
                <a16:creationId xmlns:a16="http://schemas.microsoft.com/office/drawing/2014/main" id="{68E09A19-3E8B-3237-8390-5544E8918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367" y="4077072"/>
            <a:ext cx="1235643" cy="123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27BE7A-F4D2-E3D7-A78F-73DE89528D68}"/>
              </a:ext>
            </a:extLst>
          </p:cNvPr>
          <p:cNvSpPr txBox="1"/>
          <p:nvPr/>
        </p:nvSpPr>
        <p:spPr>
          <a:xfrm>
            <a:off x="6816080" y="5532747"/>
            <a:ext cx="1944216" cy="3805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>
            <a:noAutofit/>
          </a:bodyPr>
          <a:lstStyle/>
          <a:p>
            <a:pPr algn="l">
              <a:lnSpc>
                <a:spcPts val="2600"/>
              </a:lnSpc>
              <a:spcBef>
                <a:spcPts val="1300"/>
              </a:spcBef>
            </a:pPr>
            <a:r>
              <a:rPr lang="de-CH" sz="2100" dirty="0"/>
              <a:t>Feature </a:t>
            </a:r>
            <a:r>
              <a:rPr lang="de-CH" sz="2100" dirty="0" err="1"/>
              <a:t>Scaling</a:t>
            </a:r>
            <a:endParaRPr lang="de-CH" sz="2100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ED41BF7-5AA9-1787-72F3-F658D2546FC5}"/>
              </a:ext>
            </a:extLst>
          </p:cNvPr>
          <p:cNvSpPr/>
          <p:nvPr/>
        </p:nvSpPr>
        <p:spPr>
          <a:xfrm>
            <a:off x="3575720" y="2367754"/>
            <a:ext cx="1008112" cy="62758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E8010DC-FB89-3A9E-FF39-7FCB29012A58}"/>
              </a:ext>
            </a:extLst>
          </p:cNvPr>
          <p:cNvSpPr/>
          <p:nvPr/>
        </p:nvSpPr>
        <p:spPr>
          <a:xfrm>
            <a:off x="7536160" y="2369368"/>
            <a:ext cx="1008112" cy="62758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3FD8DE6-91B1-A5BF-C2EC-EDAE780DA668}"/>
              </a:ext>
            </a:extLst>
          </p:cNvPr>
          <p:cNvSpPr/>
          <p:nvPr/>
        </p:nvSpPr>
        <p:spPr>
          <a:xfrm>
            <a:off x="5519936" y="4529608"/>
            <a:ext cx="1008112" cy="62758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A6683E6-C119-F94C-990F-901602E79D92}"/>
              </a:ext>
            </a:extLst>
          </p:cNvPr>
          <p:cNvSpPr txBox="1">
            <a:spLocks/>
          </p:cNvSpPr>
          <p:nvPr/>
        </p:nvSpPr>
        <p:spPr>
          <a:xfrm>
            <a:off x="673572" y="315492"/>
            <a:ext cx="11306175" cy="136683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ts val="55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/>
              <a:t>Umgang mit kategorialen Daten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F637878-EC06-5839-E122-0371E87BB492}"/>
              </a:ext>
            </a:extLst>
          </p:cNvPr>
          <p:cNvCxnSpPr>
            <a:cxnSpLocks/>
          </p:cNvCxnSpPr>
          <p:nvPr/>
        </p:nvCxnSpPr>
        <p:spPr>
          <a:xfrm>
            <a:off x="673572" y="1052736"/>
            <a:ext cx="9310860" cy="0"/>
          </a:xfrm>
          <a:prstGeom prst="line">
            <a:avLst/>
          </a:prstGeom>
          <a:ln w="38100"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1802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43CE9-5827-4353-92C7-DC5E9E2BC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B8963C69-17FF-0933-38C2-13B28A7C53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4987"/>
          <a:stretch/>
        </p:blipFill>
        <p:spPr>
          <a:xfrm>
            <a:off x="442911" y="2924944"/>
            <a:ext cx="11306175" cy="2883527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A2C143-05CA-3070-2CA1-9EE0837C6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891" y="332656"/>
            <a:ext cx="1944216" cy="20086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52007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Title 1">
            <a:extLst>
              <a:ext uri="{FF2B5EF4-FFF2-40B4-BE49-F238E27FC236}">
                <a16:creationId xmlns:a16="http://schemas.microsoft.com/office/drawing/2014/main" id="{928472A4-D965-9E0A-03BA-56D3C4672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33375"/>
            <a:ext cx="5581080" cy="647353"/>
          </a:xfrm>
        </p:spPr>
        <p:txBody>
          <a:bodyPr/>
          <a:lstStyle/>
          <a:p>
            <a:r>
              <a:rPr lang="en-US" dirty="0" err="1"/>
              <a:t>Anwendungsfälle</a:t>
            </a:r>
            <a:endParaRPr lang="en-US" dirty="0"/>
          </a:p>
        </p:txBody>
      </p:sp>
      <p:pic>
        <p:nvPicPr>
          <p:cNvPr id="1040" name="Picture 16" descr="Netflix im App Store">
            <a:extLst>
              <a:ext uri="{FF2B5EF4-FFF2-40B4-BE49-F238E27FC236}">
                <a16:creationId xmlns:a16="http://schemas.microsoft.com/office/drawing/2014/main" id="{34982B09-DDD9-95EC-D2E7-6737E7A279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69" r="26382" b="1"/>
          <a:stretch/>
        </p:blipFill>
        <p:spPr bwMode="auto">
          <a:xfrm>
            <a:off x="442912" y="2133600"/>
            <a:ext cx="3636963" cy="381635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046" name="Picture 22" descr="Spotify-App-Logo transparente PNG - StickPNG">
            <a:extLst>
              <a:ext uri="{FF2B5EF4-FFF2-40B4-BE49-F238E27FC236}">
                <a16:creationId xmlns:a16="http://schemas.microsoft.com/office/drawing/2014/main" id="{1626CC6A-DB1C-B63B-8B24-4427DCC0D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8" r="8890" b="-1"/>
          <a:stretch/>
        </p:blipFill>
        <p:spPr bwMode="auto">
          <a:xfrm>
            <a:off x="4295776" y="2133600"/>
            <a:ext cx="3600450" cy="381635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038" name="Picture 14" descr="Amazon-App für Windows Phone wird am 25. Juli eingestellt | ZDNet.de">
            <a:extLst>
              <a:ext uri="{FF2B5EF4-FFF2-40B4-BE49-F238E27FC236}">
                <a16:creationId xmlns:a16="http://schemas.microsoft.com/office/drawing/2014/main" id="{61E15DE0-AB9A-B7AC-0522-761DAEDD70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5" r="14470" b="-1"/>
          <a:stretch/>
        </p:blipFill>
        <p:spPr bwMode="auto">
          <a:xfrm>
            <a:off x="8112127" y="2141220"/>
            <a:ext cx="3636963" cy="381635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7ECC3D2-D7A9-3893-0489-99F0142611A2}"/>
              </a:ext>
            </a:extLst>
          </p:cNvPr>
          <p:cNvSpPr txBox="1">
            <a:spLocks/>
          </p:cNvSpPr>
          <p:nvPr/>
        </p:nvSpPr>
        <p:spPr>
          <a:xfrm>
            <a:off x="839416" y="1196752"/>
            <a:ext cx="6840760" cy="792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55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/>
              <a:t>Beispiel</a:t>
            </a:r>
            <a:r>
              <a:rPr lang="en-US" sz="2800" dirty="0"/>
              <a:t>: KI-</a:t>
            </a:r>
            <a:r>
              <a:rPr lang="en-US" sz="2800" dirty="0" err="1"/>
              <a:t>erzeugte</a:t>
            </a:r>
            <a:r>
              <a:rPr lang="en-US" sz="2800" dirty="0"/>
              <a:t> </a:t>
            </a:r>
            <a:r>
              <a:rPr lang="en-US" sz="2800" dirty="0" err="1"/>
              <a:t>Musikvorschläge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33567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3C5BC-5B7F-F577-A0B0-7BC06384C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04DE0-8144-50F6-8B83-F4227C426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333375"/>
            <a:ext cx="11306175" cy="1366838"/>
          </a:xfrm>
        </p:spPr>
        <p:txBody>
          <a:bodyPr anchor="t">
            <a:normAutofit/>
          </a:bodyPr>
          <a:lstStyle/>
          <a:p>
            <a:r>
              <a:rPr lang="de-CH" dirty="0" err="1"/>
              <a:t>One</a:t>
            </a:r>
            <a:r>
              <a:rPr lang="de-CH" dirty="0"/>
              <a:t> Hot Encoding </a:t>
            </a:r>
            <a:endParaRPr lang="de-CH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29539-C776-94F7-D92E-7FAB686310DD}"/>
              </a:ext>
            </a:extLst>
          </p:cNvPr>
          <p:cNvSpPr txBox="1"/>
          <p:nvPr/>
        </p:nvSpPr>
        <p:spPr>
          <a:xfrm>
            <a:off x="442912" y="1421934"/>
            <a:ext cx="10621640" cy="4948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ts val="2600"/>
              </a:lnSpc>
              <a:spcBef>
                <a:spcPts val="1300"/>
              </a:spcBef>
            </a:pPr>
            <a:r>
              <a:rPr lang="de-CH" sz="2800" dirty="0"/>
              <a:t>Umwandlung von kategorialen Daten zu binären Daten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CDD44E9-C4D6-DFC8-DD16-41BBAE2C48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555004"/>
              </p:ext>
            </p:extLst>
          </p:nvPr>
        </p:nvGraphicFramePr>
        <p:xfrm>
          <a:off x="442912" y="2348880"/>
          <a:ext cx="2052688" cy="216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52688">
                  <a:extLst>
                    <a:ext uri="{9D8B030D-6E8A-4147-A177-3AD203B41FA5}">
                      <a16:colId xmlns:a16="http://schemas.microsoft.com/office/drawing/2014/main" val="2245577906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r>
                        <a:rPr lang="de-CH" dirty="0"/>
                        <a:t>Bildungsziel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051024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uebertroffen</a:t>
                      </a:r>
                      <a:endParaRPr lang="de-CH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3745678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erfuellt</a:t>
                      </a:r>
                      <a:endParaRPr lang="de-CH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298149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knapp </a:t>
                      </a:r>
                      <a:r>
                        <a:rPr lang="de-CH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erfuellt</a:t>
                      </a:r>
                      <a:endParaRPr lang="de-CH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789708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nicht </a:t>
                      </a:r>
                      <a:r>
                        <a:rPr lang="de-CH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erfuellt</a:t>
                      </a:r>
                      <a:endParaRPr lang="de-CH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929315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A4E86C4-24B3-FC83-D3F3-403635515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088533"/>
              </p:ext>
            </p:extLst>
          </p:nvPr>
        </p:nvGraphicFramePr>
        <p:xfrm>
          <a:off x="2807839" y="2348880"/>
          <a:ext cx="8741286" cy="216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13762">
                  <a:extLst>
                    <a:ext uri="{9D8B030D-6E8A-4147-A177-3AD203B41FA5}">
                      <a16:colId xmlns:a16="http://schemas.microsoft.com/office/drawing/2014/main" val="14776643"/>
                    </a:ext>
                  </a:extLst>
                </a:gridCol>
                <a:gridCol w="2913762">
                  <a:extLst>
                    <a:ext uri="{9D8B030D-6E8A-4147-A177-3AD203B41FA5}">
                      <a16:colId xmlns:a16="http://schemas.microsoft.com/office/drawing/2014/main" val="3175180033"/>
                    </a:ext>
                  </a:extLst>
                </a:gridCol>
                <a:gridCol w="2913762">
                  <a:extLst>
                    <a:ext uri="{9D8B030D-6E8A-4147-A177-3AD203B41FA5}">
                      <a16:colId xmlns:a16="http://schemas.microsoft.com/office/drawing/2014/main" val="745852856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r>
                        <a:rPr lang="de-CH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erfuellt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knapp </a:t>
                      </a:r>
                      <a:r>
                        <a:rPr lang="de-CH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erfuellt</a:t>
                      </a:r>
                      <a:endParaRPr lang="de-CH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nicht </a:t>
                      </a:r>
                      <a:r>
                        <a:rPr lang="de-CH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erfuellt</a:t>
                      </a:r>
                      <a:endParaRPr lang="de-CH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010397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r>
                        <a:rPr lang="de-CH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892543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r>
                        <a:rPr lang="de-CH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133713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r>
                        <a:rPr lang="de-CH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121741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r>
                        <a:rPr lang="de-CH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374990"/>
                  </a:ext>
                </a:extLst>
              </a:tr>
            </a:tbl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7B960C-85DC-B9BC-D2D0-81117C26499C}"/>
              </a:ext>
            </a:extLst>
          </p:cNvPr>
          <p:cNvCxnSpPr>
            <a:cxnSpLocks/>
          </p:cNvCxnSpPr>
          <p:nvPr/>
        </p:nvCxnSpPr>
        <p:spPr>
          <a:xfrm>
            <a:off x="442912" y="1052736"/>
            <a:ext cx="5437064" cy="0"/>
          </a:xfrm>
          <a:prstGeom prst="line">
            <a:avLst/>
          </a:prstGeom>
          <a:ln w="38100">
            <a:solidFill>
              <a:srgbClr val="E5261F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ACA318-EEFA-AC79-FAF8-8DB67E8D6B29}"/>
              </a:ext>
            </a:extLst>
          </p:cNvPr>
          <p:cNvCxnSpPr>
            <a:cxnSpLocks/>
          </p:cNvCxnSpPr>
          <p:nvPr/>
        </p:nvCxnSpPr>
        <p:spPr>
          <a:xfrm flipH="1" flipV="1">
            <a:off x="2351584" y="4581128"/>
            <a:ext cx="144016" cy="720080"/>
          </a:xfrm>
          <a:prstGeom prst="straightConnector1">
            <a:avLst/>
          </a:prstGeom>
          <a:ln w="508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33EDAB1-4E6A-723C-ED99-231728438D47}"/>
              </a:ext>
            </a:extLst>
          </p:cNvPr>
          <p:cNvSpPr txBox="1"/>
          <p:nvPr/>
        </p:nvSpPr>
        <p:spPr>
          <a:xfrm>
            <a:off x="1055440" y="5373216"/>
            <a:ext cx="10153128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ts val="2600"/>
              </a:lnSpc>
              <a:spcBef>
                <a:spcPts val="1300"/>
              </a:spcBef>
            </a:pPr>
            <a:r>
              <a:rPr lang="en-US" sz="2100" dirty="0" err="1">
                <a:solidFill>
                  <a:srgbClr val="E5261F"/>
                </a:solidFill>
              </a:rPr>
              <a:t>Wieso</a:t>
            </a:r>
            <a:r>
              <a:rPr lang="en-US" sz="2100" dirty="0">
                <a:solidFill>
                  <a:srgbClr val="E5261F"/>
                </a:solidFill>
              </a:rPr>
              <a:t> </a:t>
            </a:r>
            <a:r>
              <a:rPr lang="en-US" sz="2100" dirty="0" err="1">
                <a:solidFill>
                  <a:srgbClr val="E5261F"/>
                </a:solidFill>
              </a:rPr>
              <a:t>verwendest</a:t>
            </a:r>
            <a:r>
              <a:rPr lang="en-US" sz="2100" dirty="0">
                <a:solidFill>
                  <a:srgbClr val="E5261F"/>
                </a:solidFill>
              </a:rPr>
              <a:t> du </a:t>
            </a:r>
            <a:r>
              <a:rPr lang="en-US" sz="2100" dirty="0" err="1">
                <a:solidFill>
                  <a:srgbClr val="E5261F"/>
                </a:solidFill>
              </a:rPr>
              <a:t>eigentlich</a:t>
            </a:r>
            <a:r>
              <a:rPr lang="en-US" sz="2100" dirty="0">
                <a:solidFill>
                  <a:srgbClr val="E5261F"/>
                </a:solidFill>
              </a:rPr>
              <a:t> </a:t>
            </a:r>
            <a:r>
              <a:rPr lang="en-US" sz="2100" dirty="0" err="1">
                <a:solidFill>
                  <a:srgbClr val="E5261F"/>
                </a:solidFill>
              </a:rPr>
              <a:t>OneHot</a:t>
            </a:r>
            <a:r>
              <a:rPr lang="en-US" sz="2100" dirty="0">
                <a:solidFill>
                  <a:srgbClr val="E5261F"/>
                </a:solidFill>
              </a:rPr>
              <a:t> Encoding und </a:t>
            </a:r>
            <a:r>
              <a:rPr lang="en-US" sz="2100" dirty="0" err="1">
                <a:solidFill>
                  <a:srgbClr val="E5261F"/>
                </a:solidFill>
              </a:rPr>
              <a:t>weist</a:t>
            </a:r>
            <a:r>
              <a:rPr lang="en-US" sz="2100" dirty="0">
                <a:solidFill>
                  <a:srgbClr val="E5261F"/>
                </a:solidFill>
              </a:rPr>
              <a:t> </a:t>
            </a:r>
            <a:r>
              <a:rPr lang="en-US" sz="2100" dirty="0" err="1">
                <a:solidFill>
                  <a:srgbClr val="E5261F"/>
                </a:solidFill>
              </a:rPr>
              <a:t>nicht</a:t>
            </a:r>
            <a:r>
              <a:rPr lang="en-US" sz="2100" dirty="0">
                <a:solidFill>
                  <a:srgbClr val="E5261F"/>
                </a:solidFill>
              </a:rPr>
              <a:t> </a:t>
            </a:r>
            <a:r>
              <a:rPr lang="en-US" sz="2100" dirty="0" err="1">
                <a:solidFill>
                  <a:srgbClr val="E5261F"/>
                </a:solidFill>
              </a:rPr>
              <a:t>einfach</a:t>
            </a:r>
            <a:r>
              <a:rPr lang="en-US" sz="2100" dirty="0">
                <a:solidFill>
                  <a:srgbClr val="E5261F"/>
                </a:solidFill>
              </a:rPr>
              <a:t> der </a:t>
            </a:r>
            <a:r>
              <a:rPr lang="en-US" sz="2100" dirty="0" err="1">
                <a:solidFill>
                  <a:srgbClr val="E5261F"/>
                </a:solidFill>
              </a:rPr>
              <a:t>betrieblichen</a:t>
            </a:r>
            <a:endParaRPr lang="en-US" sz="2100" dirty="0">
              <a:solidFill>
                <a:srgbClr val="E5261F"/>
              </a:solidFill>
            </a:endParaRPr>
          </a:p>
          <a:p>
            <a:pPr algn="l">
              <a:lnSpc>
                <a:spcPts val="2600"/>
              </a:lnSpc>
              <a:spcBef>
                <a:spcPts val="1300"/>
              </a:spcBef>
            </a:pPr>
            <a:r>
              <a:rPr lang="en-US" sz="2100" dirty="0" err="1">
                <a:solidFill>
                  <a:srgbClr val="E5261F"/>
                </a:solidFill>
              </a:rPr>
              <a:t>Beurteilung</a:t>
            </a:r>
            <a:r>
              <a:rPr lang="en-US" sz="2100" dirty="0">
                <a:solidFill>
                  <a:srgbClr val="E5261F"/>
                </a:solidFill>
              </a:rPr>
              <a:t> </a:t>
            </a:r>
            <a:r>
              <a:rPr lang="en-US" sz="2100" dirty="0" err="1">
                <a:solidFill>
                  <a:srgbClr val="E5261F"/>
                </a:solidFill>
              </a:rPr>
              <a:t>eine</a:t>
            </a:r>
            <a:r>
              <a:rPr lang="en-US" sz="2100" dirty="0">
                <a:solidFill>
                  <a:srgbClr val="E5261F"/>
                </a:solidFill>
              </a:rPr>
              <a:t> Noten </a:t>
            </a:r>
            <a:r>
              <a:rPr lang="en-US" sz="2100" dirty="0" err="1">
                <a:solidFill>
                  <a:srgbClr val="E5261F"/>
                </a:solidFill>
              </a:rPr>
              <a:t>zu</a:t>
            </a:r>
            <a:r>
              <a:rPr lang="en-US" sz="2100" dirty="0">
                <a:solidFill>
                  <a:srgbClr val="E5261F"/>
                </a:solidFill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9E50C9-4ED4-087D-217F-CC3047613EEB}"/>
              </a:ext>
            </a:extLst>
          </p:cNvPr>
          <p:cNvSpPr txBox="1"/>
          <p:nvPr/>
        </p:nvSpPr>
        <p:spPr>
          <a:xfrm>
            <a:off x="2063552" y="2852936"/>
            <a:ext cx="504056" cy="3600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ts val="2600"/>
              </a:lnSpc>
              <a:spcBef>
                <a:spcPts val="1300"/>
              </a:spcBef>
            </a:pPr>
            <a:r>
              <a:rPr lang="en-US" sz="2100" dirty="0">
                <a:solidFill>
                  <a:srgbClr val="E5261F"/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00B2EB-6310-16FC-D94D-C2AD40966F68}"/>
              </a:ext>
            </a:extLst>
          </p:cNvPr>
          <p:cNvSpPr txBox="1"/>
          <p:nvPr/>
        </p:nvSpPr>
        <p:spPr>
          <a:xfrm>
            <a:off x="2063552" y="3284984"/>
            <a:ext cx="504056" cy="3600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ts val="2600"/>
              </a:lnSpc>
              <a:spcBef>
                <a:spcPts val="1300"/>
              </a:spcBef>
            </a:pPr>
            <a:r>
              <a:rPr lang="en-US" sz="2100" dirty="0">
                <a:solidFill>
                  <a:srgbClr val="E5261F"/>
                </a:solidFill>
              </a:rPr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6F8FC6-ADF7-A0F7-5257-5D37647660EB}"/>
              </a:ext>
            </a:extLst>
          </p:cNvPr>
          <p:cNvSpPr txBox="1"/>
          <p:nvPr/>
        </p:nvSpPr>
        <p:spPr>
          <a:xfrm>
            <a:off x="2063552" y="3717032"/>
            <a:ext cx="504056" cy="3600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ts val="2600"/>
              </a:lnSpc>
              <a:spcBef>
                <a:spcPts val="1300"/>
              </a:spcBef>
            </a:pPr>
            <a:r>
              <a:rPr lang="en-US" sz="2100" dirty="0">
                <a:solidFill>
                  <a:srgbClr val="E5261F"/>
                </a:solidFill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940406-9C24-AB2C-1FD6-A9225395BFEC}"/>
              </a:ext>
            </a:extLst>
          </p:cNvPr>
          <p:cNvSpPr txBox="1"/>
          <p:nvPr/>
        </p:nvSpPr>
        <p:spPr>
          <a:xfrm>
            <a:off x="2063552" y="4149080"/>
            <a:ext cx="504056" cy="3600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ts val="2600"/>
              </a:lnSpc>
              <a:spcBef>
                <a:spcPts val="1300"/>
              </a:spcBef>
            </a:pPr>
            <a:r>
              <a:rPr lang="en-US" sz="2100" dirty="0">
                <a:solidFill>
                  <a:srgbClr val="E5261F"/>
                </a:solidFill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2D3CF6-9468-4D56-CFDE-E29957F5A120}"/>
              </a:ext>
            </a:extLst>
          </p:cNvPr>
          <p:cNvSpPr txBox="1"/>
          <p:nvPr/>
        </p:nvSpPr>
        <p:spPr>
          <a:xfrm>
            <a:off x="4439816" y="5805264"/>
            <a:ext cx="6552728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ts val="2600"/>
              </a:lnSpc>
              <a:spcBef>
                <a:spcPts val="1300"/>
              </a:spcBef>
            </a:pPr>
            <a:r>
              <a:rPr lang="en-US" sz="1100" dirty="0"/>
              <a:t>(Ich </a:t>
            </a:r>
            <a:r>
              <a:rPr lang="en-US" sz="1100" dirty="0" err="1"/>
              <a:t>habe</a:t>
            </a:r>
            <a:r>
              <a:rPr lang="en-US" sz="1100" dirty="0"/>
              <a:t> den </a:t>
            </a:r>
            <a:r>
              <a:rPr lang="en-US" sz="1100" dirty="0" err="1"/>
              <a:t>Eindruck</a:t>
            </a:r>
            <a:r>
              <a:rPr lang="en-US" sz="1100" dirty="0"/>
              <a:t>, </a:t>
            </a:r>
            <a:r>
              <a:rPr lang="en-US" sz="1100" dirty="0" err="1"/>
              <a:t>dass</a:t>
            </a:r>
            <a:r>
              <a:rPr lang="en-US" sz="1100" dirty="0"/>
              <a:t> das </a:t>
            </a:r>
            <a:r>
              <a:rPr lang="en-US" sz="1100" dirty="0" err="1"/>
              <a:t>unnoetige</a:t>
            </a:r>
            <a:r>
              <a:rPr lang="en-US" sz="1100" dirty="0"/>
              <a:t> </a:t>
            </a:r>
            <a:r>
              <a:rPr lang="en-US" sz="1100" dirty="0" err="1"/>
              <a:t>OneHot</a:t>
            </a:r>
            <a:r>
              <a:rPr lang="en-US" sz="1100" dirty="0"/>
              <a:t> Encoding </a:t>
            </a:r>
            <a:r>
              <a:rPr lang="en-US" sz="1100" dirty="0" err="1"/>
              <a:t>zu</a:t>
            </a:r>
            <a:r>
              <a:rPr lang="en-US" sz="1100" dirty="0"/>
              <a:t> den </a:t>
            </a:r>
            <a:r>
              <a:rPr lang="en-US" sz="1100" dirty="0" err="1"/>
              <a:t>schlechten</a:t>
            </a:r>
            <a:r>
              <a:rPr lang="en-US" sz="1100" dirty="0"/>
              <a:t> </a:t>
            </a:r>
            <a:r>
              <a:rPr lang="en-US" sz="1100" dirty="0" err="1"/>
              <a:t>Ergebnissen</a:t>
            </a:r>
            <a:r>
              <a:rPr lang="en-US" sz="1100" dirty="0"/>
              <a:t> </a:t>
            </a:r>
            <a:r>
              <a:rPr lang="en-US" sz="1100" dirty="0" err="1"/>
              <a:t>beitraegt</a:t>
            </a:r>
            <a:r>
              <a:rPr lang="en-US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0747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3F097-8258-2D47-C8C9-31A8C318A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BEDDAC-5EF9-AAD0-3D98-4F0892DECF20}"/>
              </a:ext>
            </a:extLst>
          </p:cNvPr>
          <p:cNvSpPr/>
          <p:nvPr/>
        </p:nvSpPr>
        <p:spPr>
          <a:xfrm>
            <a:off x="3143673" y="3789040"/>
            <a:ext cx="2160240" cy="2429039"/>
          </a:xfrm>
          <a:prstGeom prst="rect">
            <a:avLst/>
          </a:prstGeom>
          <a:noFill/>
          <a:ln w="57150">
            <a:solidFill>
              <a:srgbClr val="E526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440D69F9-2182-BFD7-08B3-2012AE671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5480" y="1776119"/>
            <a:ext cx="1368152" cy="1368152"/>
          </a:xfrm>
          <a:prstGeom prst="rect">
            <a:avLst/>
          </a:prstGeom>
        </p:spPr>
      </p:pic>
      <p:pic>
        <p:nvPicPr>
          <p:cNvPr id="1026" name="Picture 2" descr="Missing Data Icons - Free SVG &amp; PNG Missing Data Images - Noun Project">
            <a:extLst>
              <a:ext uri="{FF2B5EF4-FFF2-40B4-BE49-F238E27FC236}">
                <a16:creationId xmlns:a16="http://schemas.microsoft.com/office/drawing/2014/main" id="{945D357E-4024-273C-7653-0040C57E9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490" y="1853562"/>
            <a:ext cx="1368152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7A27AB-6C43-B41E-9635-93F4A9F67131}"/>
              </a:ext>
            </a:extLst>
          </p:cNvPr>
          <p:cNvSpPr txBox="1"/>
          <p:nvPr/>
        </p:nvSpPr>
        <p:spPr>
          <a:xfrm>
            <a:off x="839414" y="3264496"/>
            <a:ext cx="2520282" cy="3805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>
            <a:noAutofit/>
          </a:bodyPr>
          <a:lstStyle/>
          <a:p>
            <a:pPr algn="l">
              <a:lnSpc>
                <a:spcPts val="2600"/>
              </a:lnSpc>
              <a:spcBef>
                <a:spcPts val="1300"/>
              </a:spcBef>
            </a:pPr>
            <a:r>
              <a:rPr lang="de-CH" sz="2100" dirty="0"/>
              <a:t>Features Vs. Labels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1D4A8A-392C-F60B-951E-0962A256C398}"/>
              </a:ext>
            </a:extLst>
          </p:cNvPr>
          <p:cNvSpPr txBox="1"/>
          <p:nvPr/>
        </p:nvSpPr>
        <p:spPr>
          <a:xfrm>
            <a:off x="5087888" y="3320987"/>
            <a:ext cx="1656184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>
            <a:noAutofit/>
          </a:bodyPr>
          <a:lstStyle/>
          <a:p>
            <a:pPr algn="l">
              <a:lnSpc>
                <a:spcPts val="2600"/>
              </a:lnSpc>
              <a:spcBef>
                <a:spcPts val="1300"/>
              </a:spcBef>
            </a:pPr>
            <a:r>
              <a:rPr lang="de-CH" sz="2100" dirty="0" err="1"/>
              <a:t>Missing</a:t>
            </a:r>
            <a:r>
              <a:rPr lang="de-CH" sz="2100" dirty="0"/>
              <a:t> Data</a:t>
            </a:r>
          </a:p>
        </p:txBody>
      </p:sp>
      <p:pic>
        <p:nvPicPr>
          <p:cNvPr id="1028" name="Picture 4" descr="Drop Down Menu Design Top 40 Examples Practices In 2020 - Corona Todays">
            <a:extLst>
              <a:ext uri="{FF2B5EF4-FFF2-40B4-BE49-F238E27FC236}">
                <a16:creationId xmlns:a16="http://schemas.microsoft.com/office/drawing/2014/main" id="{DCE543ED-27AB-DAA0-FC68-80857D59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1" t="17658" r="58400" b="39893"/>
          <a:stretch/>
        </p:blipFill>
        <p:spPr bwMode="auto">
          <a:xfrm>
            <a:off x="8976322" y="1772815"/>
            <a:ext cx="2376264" cy="151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1ED650-DFF2-8AA2-5389-3D63FDA89581}"/>
              </a:ext>
            </a:extLst>
          </p:cNvPr>
          <p:cNvSpPr txBox="1"/>
          <p:nvPr/>
        </p:nvSpPr>
        <p:spPr>
          <a:xfrm>
            <a:off x="9120337" y="3320987"/>
            <a:ext cx="2232250" cy="3600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>
            <a:noAutofit/>
          </a:bodyPr>
          <a:lstStyle/>
          <a:p>
            <a:pPr algn="l">
              <a:lnSpc>
                <a:spcPts val="2600"/>
              </a:lnSpc>
              <a:spcBef>
                <a:spcPts val="1300"/>
              </a:spcBef>
            </a:pPr>
            <a:r>
              <a:rPr lang="de-CH" sz="2100" dirty="0"/>
              <a:t>Kategoriale Daten</a:t>
            </a:r>
          </a:p>
        </p:txBody>
      </p:sp>
      <p:pic>
        <p:nvPicPr>
          <p:cNvPr id="1030" name="Picture 6" descr="Training And Testing Icon: Over 20,529 Royalty-Free Licensable Stock  Illustrations &amp; Drawings | Shutterstock">
            <a:extLst>
              <a:ext uri="{FF2B5EF4-FFF2-40B4-BE49-F238E27FC236}">
                <a16:creationId xmlns:a16="http://schemas.microsoft.com/office/drawing/2014/main" id="{AA359A8F-9949-1FFB-FB7A-0C7BA1294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06"/>
          <a:stretch/>
        </p:blipFill>
        <p:spPr bwMode="auto">
          <a:xfrm>
            <a:off x="3662672" y="4210673"/>
            <a:ext cx="1281200" cy="118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16B2B0-E0EB-2683-34D5-FB0E6A9A1192}"/>
              </a:ext>
            </a:extLst>
          </p:cNvPr>
          <p:cNvSpPr txBox="1"/>
          <p:nvPr/>
        </p:nvSpPr>
        <p:spPr>
          <a:xfrm>
            <a:off x="3359696" y="5532747"/>
            <a:ext cx="1793794" cy="3805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>
            <a:noAutofit/>
          </a:bodyPr>
          <a:lstStyle/>
          <a:p>
            <a:pPr algn="l">
              <a:lnSpc>
                <a:spcPts val="2600"/>
              </a:lnSpc>
              <a:spcBef>
                <a:spcPts val="1300"/>
              </a:spcBef>
            </a:pPr>
            <a:r>
              <a:rPr lang="de-CH" sz="2100" dirty="0"/>
              <a:t>Train </a:t>
            </a:r>
            <a:r>
              <a:rPr lang="de-CH" sz="2100" dirty="0" err="1"/>
              <a:t>test</a:t>
            </a:r>
            <a:r>
              <a:rPr lang="de-CH" sz="2100" dirty="0"/>
              <a:t> </a:t>
            </a:r>
            <a:r>
              <a:rPr lang="de-CH" sz="2100" dirty="0" err="1"/>
              <a:t>split</a:t>
            </a:r>
            <a:endParaRPr lang="de-CH" sz="2100" dirty="0"/>
          </a:p>
        </p:txBody>
      </p:sp>
      <p:pic>
        <p:nvPicPr>
          <p:cNvPr id="1034" name="Picture 10" descr="Scaling Icon Vector Art, Icons, and Graphics for Free Download">
            <a:extLst>
              <a:ext uri="{FF2B5EF4-FFF2-40B4-BE49-F238E27FC236}">
                <a16:creationId xmlns:a16="http://schemas.microsoft.com/office/drawing/2014/main" id="{62897579-2551-82A0-C90E-C3D8C9F1A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367" y="4077072"/>
            <a:ext cx="1235643" cy="123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22B7F3-4D44-91F7-817B-FC41556F22D8}"/>
              </a:ext>
            </a:extLst>
          </p:cNvPr>
          <p:cNvSpPr txBox="1"/>
          <p:nvPr/>
        </p:nvSpPr>
        <p:spPr>
          <a:xfrm>
            <a:off x="6816080" y="5532747"/>
            <a:ext cx="1944216" cy="3805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>
            <a:noAutofit/>
          </a:bodyPr>
          <a:lstStyle/>
          <a:p>
            <a:pPr algn="l">
              <a:lnSpc>
                <a:spcPts val="2600"/>
              </a:lnSpc>
              <a:spcBef>
                <a:spcPts val="1300"/>
              </a:spcBef>
            </a:pPr>
            <a:r>
              <a:rPr lang="de-CH" sz="2100" dirty="0"/>
              <a:t>Feature </a:t>
            </a:r>
            <a:r>
              <a:rPr lang="de-CH" sz="2100" dirty="0" err="1"/>
              <a:t>Scaling</a:t>
            </a:r>
            <a:endParaRPr lang="de-CH" sz="2100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02A8E87-9CE0-652E-0EFB-7FDA5EE9316A}"/>
              </a:ext>
            </a:extLst>
          </p:cNvPr>
          <p:cNvSpPr/>
          <p:nvPr/>
        </p:nvSpPr>
        <p:spPr>
          <a:xfrm>
            <a:off x="3575720" y="2367754"/>
            <a:ext cx="1008112" cy="62758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A227992-05FF-4F68-1399-3613932375C8}"/>
              </a:ext>
            </a:extLst>
          </p:cNvPr>
          <p:cNvSpPr/>
          <p:nvPr/>
        </p:nvSpPr>
        <p:spPr>
          <a:xfrm>
            <a:off x="7536160" y="2369368"/>
            <a:ext cx="1008112" cy="62758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398DC6B-71F0-5A7B-40B3-CD4931840A8D}"/>
              </a:ext>
            </a:extLst>
          </p:cNvPr>
          <p:cNvSpPr/>
          <p:nvPr/>
        </p:nvSpPr>
        <p:spPr>
          <a:xfrm>
            <a:off x="5519936" y="4529608"/>
            <a:ext cx="1008112" cy="62758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764D5E2-CF12-0EE0-BE14-636FCE6A7CDB}"/>
              </a:ext>
            </a:extLst>
          </p:cNvPr>
          <p:cNvSpPr txBox="1">
            <a:spLocks/>
          </p:cNvSpPr>
          <p:nvPr/>
        </p:nvSpPr>
        <p:spPr>
          <a:xfrm>
            <a:off x="673572" y="315492"/>
            <a:ext cx="11306175" cy="136683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ts val="55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/>
              <a:t>Aufteilung in Trainings- und </a:t>
            </a:r>
            <a:r>
              <a:rPr lang="de-CH" dirty="0" err="1"/>
              <a:t>Testset</a:t>
            </a:r>
            <a:endParaRPr lang="de-CH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A2116A5-E2AE-499A-5034-DB1A4BEFF2BD}"/>
              </a:ext>
            </a:extLst>
          </p:cNvPr>
          <p:cNvCxnSpPr>
            <a:cxnSpLocks/>
          </p:cNvCxnSpPr>
          <p:nvPr/>
        </p:nvCxnSpPr>
        <p:spPr>
          <a:xfrm>
            <a:off x="673572" y="1052736"/>
            <a:ext cx="10534996" cy="0"/>
          </a:xfrm>
          <a:prstGeom prst="line">
            <a:avLst/>
          </a:prstGeom>
          <a:ln w="38100"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946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F8BA7-7645-6FBC-97FA-7F399783F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7BEEBFC-DC24-0D6C-A4CD-B914472C3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404664"/>
            <a:ext cx="11136560" cy="36978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B9888E-C61A-653D-C49A-1EEBD64452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4195"/>
          <a:stretch/>
        </p:blipFill>
        <p:spPr>
          <a:xfrm>
            <a:off x="335361" y="4653136"/>
            <a:ext cx="11136560" cy="89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810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D3EDB-7FD6-3DCB-9555-87F98F105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E235DE-7654-851A-4DB0-A8EA23B38625}"/>
              </a:ext>
            </a:extLst>
          </p:cNvPr>
          <p:cNvSpPr/>
          <p:nvPr/>
        </p:nvSpPr>
        <p:spPr>
          <a:xfrm>
            <a:off x="6672064" y="3789040"/>
            <a:ext cx="2232248" cy="2429039"/>
          </a:xfrm>
          <a:prstGeom prst="rect">
            <a:avLst/>
          </a:prstGeom>
          <a:noFill/>
          <a:ln w="57150">
            <a:solidFill>
              <a:srgbClr val="E526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94FE631B-7875-ABD2-02CA-F764807AF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5480" y="1776119"/>
            <a:ext cx="1368152" cy="1368152"/>
          </a:xfrm>
          <a:prstGeom prst="rect">
            <a:avLst/>
          </a:prstGeom>
        </p:spPr>
      </p:pic>
      <p:pic>
        <p:nvPicPr>
          <p:cNvPr id="1026" name="Picture 2" descr="Missing Data Icons - Free SVG &amp; PNG Missing Data Images - Noun Project">
            <a:extLst>
              <a:ext uri="{FF2B5EF4-FFF2-40B4-BE49-F238E27FC236}">
                <a16:creationId xmlns:a16="http://schemas.microsoft.com/office/drawing/2014/main" id="{33968E70-10F7-B7F6-31DD-35DBD255F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490" y="1853562"/>
            <a:ext cx="1368152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469E9A-B2D0-0C91-FFF3-4F7B1EC5086D}"/>
              </a:ext>
            </a:extLst>
          </p:cNvPr>
          <p:cNvSpPr txBox="1"/>
          <p:nvPr/>
        </p:nvSpPr>
        <p:spPr>
          <a:xfrm>
            <a:off x="839414" y="3264496"/>
            <a:ext cx="2520282" cy="3805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>
            <a:noAutofit/>
          </a:bodyPr>
          <a:lstStyle/>
          <a:p>
            <a:pPr algn="l">
              <a:lnSpc>
                <a:spcPts val="2600"/>
              </a:lnSpc>
              <a:spcBef>
                <a:spcPts val="1300"/>
              </a:spcBef>
            </a:pPr>
            <a:r>
              <a:rPr lang="de-CH" sz="2100" dirty="0"/>
              <a:t>Features Vs. Labels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63BC3C-AE28-38FB-EA50-75B2E144A1D6}"/>
              </a:ext>
            </a:extLst>
          </p:cNvPr>
          <p:cNvSpPr txBox="1"/>
          <p:nvPr/>
        </p:nvSpPr>
        <p:spPr>
          <a:xfrm>
            <a:off x="5087888" y="3320987"/>
            <a:ext cx="1656184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>
            <a:noAutofit/>
          </a:bodyPr>
          <a:lstStyle/>
          <a:p>
            <a:pPr algn="l">
              <a:lnSpc>
                <a:spcPts val="2600"/>
              </a:lnSpc>
              <a:spcBef>
                <a:spcPts val="1300"/>
              </a:spcBef>
            </a:pPr>
            <a:r>
              <a:rPr lang="de-CH" sz="2100" dirty="0" err="1"/>
              <a:t>Missing</a:t>
            </a:r>
            <a:r>
              <a:rPr lang="de-CH" sz="2100" dirty="0"/>
              <a:t> Data</a:t>
            </a:r>
          </a:p>
        </p:txBody>
      </p:sp>
      <p:pic>
        <p:nvPicPr>
          <p:cNvPr id="1028" name="Picture 4" descr="Drop Down Menu Design Top 40 Examples Practices In 2020 - Corona Todays">
            <a:extLst>
              <a:ext uri="{FF2B5EF4-FFF2-40B4-BE49-F238E27FC236}">
                <a16:creationId xmlns:a16="http://schemas.microsoft.com/office/drawing/2014/main" id="{A0353D55-D577-9C74-2B3D-759D60685D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1" t="17658" r="58400" b="39893"/>
          <a:stretch/>
        </p:blipFill>
        <p:spPr bwMode="auto">
          <a:xfrm>
            <a:off x="8976322" y="1772815"/>
            <a:ext cx="2376264" cy="151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97BE79-EF80-23CE-61FF-4958DC33205D}"/>
              </a:ext>
            </a:extLst>
          </p:cNvPr>
          <p:cNvSpPr txBox="1"/>
          <p:nvPr/>
        </p:nvSpPr>
        <p:spPr>
          <a:xfrm>
            <a:off x="9120337" y="3320987"/>
            <a:ext cx="2232250" cy="3600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>
            <a:noAutofit/>
          </a:bodyPr>
          <a:lstStyle/>
          <a:p>
            <a:pPr algn="l">
              <a:lnSpc>
                <a:spcPts val="2600"/>
              </a:lnSpc>
              <a:spcBef>
                <a:spcPts val="1300"/>
              </a:spcBef>
            </a:pPr>
            <a:r>
              <a:rPr lang="de-CH" sz="2100" dirty="0"/>
              <a:t>Kategoriale Daten</a:t>
            </a:r>
          </a:p>
        </p:txBody>
      </p:sp>
      <p:pic>
        <p:nvPicPr>
          <p:cNvPr id="1030" name="Picture 6" descr="Training And Testing Icon: Over 20,529 Royalty-Free Licensable Stock  Illustrations &amp; Drawings | Shutterstock">
            <a:extLst>
              <a:ext uri="{FF2B5EF4-FFF2-40B4-BE49-F238E27FC236}">
                <a16:creationId xmlns:a16="http://schemas.microsoft.com/office/drawing/2014/main" id="{6FE162A9-647F-6348-EA42-51D8A71A4C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06"/>
          <a:stretch/>
        </p:blipFill>
        <p:spPr bwMode="auto">
          <a:xfrm>
            <a:off x="3662672" y="4210673"/>
            <a:ext cx="1281200" cy="118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BE8670-86E1-9B73-ECDC-410476204920}"/>
              </a:ext>
            </a:extLst>
          </p:cNvPr>
          <p:cNvSpPr txBox="1"/>
          <p:nvPr/>
        </p:nvSpPr>
        <p:spPr>
          <a:xfrm>
            <a:off x="3359696" y="5532747"/>
            <a:ext cx="1793794" cy="3805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>
            <a:noAutofit/>
          </a:bodyPr>
          <a:lstStyle/>
          <a:p>
            <a:pPr algn="l">
              <a:lnSpc>
                <a:spcPts val="2600"/>
              </a:lnSpc>
              <a:spcBef>
                <a:spcPts val="1300"/>
              </a:spcBef>
            </a:pPr>
            <a:r>
              <a:rPr lang="de-CH" sz="2100" dirty="0"/>
              <a:t>Train </a:t>
            </a:r>
            <a:r>
              <a:rPr lang="de-CH" sz="2100" dirty="0" err="1"/>
              <a:t>test</a:t>
            </a:r>
            <a:r>
              <a:rPr lang="de-CH" sz="2100" dirty="0"/>
              <a:t> </a:t>
            </a:r>
            <a:r>
              <a:rPr lang="de-CH" sz="2100" dirty="0" err="1"/>
              <a:t>split</a:t>
            </a:r>
            <a:endParaRPr lang="de-CH" sz="2100" dirty="0"/>
          </a:p>
        </p:txBody>
      </p:sp>
      <p:pic>
        <p:nvPicPr>
          <p:cNvPr id="1034" name="Picture 10" descr="Scaling Icon Vector Art, Icons, and Graphics for Free Download">
            <a:extLst>
              <a:ext uri="{FF2B5EF4-FFF2-40B4-BE49-F238E27FC236}">
                <a16:creationId xmlns:a16="http://schemas.microsoft.com/office/drawing/2014/main" id="{D228E3DE-8567-7D39-5669-3EB624A34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367" y="4077072"/>
            <a:ext cx="1235643" cy="123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47D533-DEB4-AA9D-65B0-5D95E64BE6B4}"/>
              </a:ext>
            </a:extLst>
          </p:cNvPr>
          <p:cNvSpPr txBox="1"/>
          <p:nvPr/>
        </p:nvSpPr>
        <p:spPr>
          <a:xfrm>
            <a:off x="6816080" y="5532747"/>
            <a:ext cx="1944216" cy="3805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>
            <a:noAutofit/>
          </a:bodyPr>
          <a:lstStyle/>
          <a:p>
            <a:pPr algn="l">
              <a:lnSpc>
                <a:spcPts val="2600"/>
              </a:lnSpc>
              <a:spcBef>
                <a:spcPts val="1300"/>
              </a:spcBef>
            </a:pPr>
            <a:r>
              <a:rPr lang="de-CH" sz="2100" dirty="0"/>
              <a:t>Feature </a:t>
            </a:r>
            <a:r>
              <a:rPr lang="de-CH" sz="2100" dirty="0" err="1"/>
              <a:t>Scaling</a:t>
            </a:r>
            <a:endParaRPr lang="de-CH" sz="2100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7753F00-4902-1E25-674E-7672F5BE065D}"/>
              </a:ext>
            </a:extLst>
          </p:cNvPr>
          <p:cNvSpPr/>
          <p:nvPr/>
        </p:nvSpPr>
        <p:spPr>
          <a:xfrm>
            <a:off x="3575720" y="2367754"/>
            <a:ext cx="1008112" cy="62758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737A762-7A50-8149-E62F-C9D3D412B7ED}"/>
              </a:ext>
            </a:extLst>
          </p:cNvPr>
          <p:cNvSpPr/>
          <p:nvPr/>
        </p:nvSpPr>
        <p:spPr>
          <a:xfrm>
            <a:off x="7536160" y="2369368"/>
            <a:ext cx="1008112" cy="62758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9AF7350-10DF-0FB3-4F9B-76B8AF3CB5E7}"/>
              </a:ext>
            </a:extLst>
          </p:cNvPr>
          <p:cNvSpPr/>
          <p:nvPr/>
        </p:nvSpPr>
        <p:spPr>
          <a:xfrm>
            <a:off x="5519936" y="4529608"/>
            <a:ext cx="1008112" cy="62758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57007A1-85CA-A376-81DB-E55F803B5142}"/>
              </a:ext>
            </a:extLst>
          </p:cNvPr>
          <p:cNvSpPr txBox="1">
            <a:spLocks/>
          </p:cNvSpPr>
          <p:nvPr/>
        </p:nvSpPr>
        <p:spPr>
          <a:xfrm>
            <a:off x="673572" y="315492"/>
            <a:ext cx="11306175" cy="136683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ts val="55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/>
              <a:t>Aufteilung in Trainings- und </a:t>
            </a:r>
            <a:r>
              <a:rPr lang="de-CH" dirty="0" err="1"/>
              <a:t>Testset</a:t>
            </a:r>
            <a:endParaRPr lang="de-CH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5139A1D-D975-5E29-AFDE-8C23A9E84997}"/>
              </a:ext>
            </a:extLst>
          </p:cNvPr>
          <p:cNvCxnSpPr>
            <a:cxnSpLocks/>
          </p:cNvCxnSpPr>
          <p:nvPr/>
        </p:nvCxnSpPr>
        <p:spPr>
          <a:xfrm>
            <a:off x="673572" y="1052736"/>
            <a:ext cx="10534996" cy="0"/>
          </a:xfrm>
          <a:prstGeom prst="line">
            <a:avLst/>
          </a:prstGeom>
          <a:ln w="38100"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215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A3805-5261-2F70-713C-5C4D1A889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DE61675-F00D-A4A1-B398-5BD3BBEE63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1052"/>
          <a:stretch/>
        </p:blipFill>
        <p:spPr>
          <a:xfrm>
            <a:off x="404392" y="3515233"/>
            <a:ext cx="9982159" cy="21602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31243ED-578D-63CE-4030-3660A03D2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392" y="332827"/>
            <a:ext cx="1548631" cy="650963"/>
          </a:xfr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de-CH" sz="3600" dirty="0"/>
              <a:t>Vorher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39FD0E-8F9E-C88A-60B2-DB36F5384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92" y="924595"/>
            <a:ext cx="7093247" cy="650963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9D9BAA06-9DD8-4DB0-8253-7BBEFA5C93DF}"/>
              </a:ext>
            </a:extLst>
          </p:cNvPr>
          <p:cNvSpPr txBox="1">
            <a:spLocks/>
          </p:cNvSpPr>
          <p:nvPr/>
        </p:nvSpPr>
        <p:spPr>
          <a:xfrm>
            <a:off x="404392" y="1685104"/>
            <a:ext cx="1979588" cy="6509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5500"/>
              </a:lnSpc>
              <a:spcBef>
                <a:spcPct val="0"/>
              </a:spcBef>
              <a:buNone/>
              <a:defRPr sz="48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3600" dirty="0"/>
              <a:t>Nachher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B0D45A-0486-42D0-7915-90D0F6455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368" y="2276872"/>
            <a:ext cx="7093247" cy="63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787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59CD6-0DBC-CCF9-63BF-2C5E871AC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Standardisierung Vs. Normalisierung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A3A701-27E9-8EAE-B109-0C8B357CFE38}"/>
              </a:ext>
            </a:extLst>
          </p:cNvPr>
          <p:cNvCxnSpPr>
            <a:cxnSpLocks/>
          </p:cNvCxnSpPr>
          <p:nvPr/>
        </p:nvCxnSpPr>
        <p:spPr>
          <a:xfrm>
            <a:off x="442912" y="1052736"/>
            <a:ext cx="10981680" cy="0"/>
          </a:xfrm>
          <a:prstGeom prst="line">
            <a:avLst/>
          </a:prstGeom>
          <a:ln w="38100">
            <a:solidFill>
              <a:srgbClr val="E5261F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math equation with blue marker&#10;&#10;AI-generated content may be incorrect.">
            <a:extLst>
              <a:ext uri="{FF2B5EF4-FFF2-40B4-BE49-F238E27FC236}">
                <a16:creationId xmlns:a16="http://schemas.microsoft.com/office/drawing/2014/main" id="{2EDD23A6-CE53-4A0D-7690-13C123229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2" y="1829962"/>
            <a:ext cx="3082424" cy="12426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D417CF-CD87-FB46-67E4-3245E0C26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9338" y="1798254"/>
            <a:ext cx="3725254" cy="12426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D3C5E6-A8B2-A109-2708-1AA00FD4AF0F}"/>
              </a:ext>
            </a:extLst>
          </p:cNvPr>
          <p:cNvSpPr txBox="1"/>
          <p:nvPr/>
        </p:nvSpPr>
        <p:spPr>
          <a:xfrm>
            <a:off x="695400" y="3328199"/>
            <a:ext cx="2376264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ts val="2600"/>
              </a:lnSpc>
              <a:spcBef>
                <a:spcPts val="1300"/>
              </a:spcBef>
            </a:pPr>
            <a:r>
              <a:rPr lang="de-CH" sz="2100" dirty="0"/>
              <a:t>Resultat: +3 bis -3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A424B5-F65B-A478-1DDE-A45F7218FD25}"/>
              </a:ext>
            </a:extLst>
          </p:cNvPr>
          <p:cNvSpPr txBox="1"/>
          <p:nvPr/>
        </p:nvSpPr>
        <p:spPr>
          <a:xfrm>
            <a:off x="8373833" y="3328199"/>
            <a:ext cx="2376264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ts val="2600"/>
              </a:lnSpc>
              <a:spcBef>
                <a:spcPts val="1300"/>
              </a:spcBef>
            </a:pPr>
            <a:r>
              <a:rPr lang="de-CH" sz="2100" dirty="0"/>
              <a:t>Resultat: +1 bis -1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B59E4D-74EC-47FC-AAC4-13A3A40F995A}"/>
              </a:ext>
            </a:extLst>
          </p:cNvPr>
          <p:cNvSpPr txBox="1"/>
          <p:nvPr/>
        </p:nvSpPr>
        <p:spPr>
          <a:xfrm>
            <a:off x="7699338" y="4005064"/>
            <a:ext cx="4248472" cy="158417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342900" indent="-342900" algn="l">
              <a:lnSpc>
                <a:spcPts val="2600"/>
              </a:lnSpc>
              <a:spcBef>
                <a:spcPts val="1300"/>
              </a:spcBef>
              <a:buFont typeface="Wingdings" panose="05000000000000000000" pitchFamily="2" charset="2"/>
              <a:buChar char="ü"/>
            </a:pPr>
            <a:r>
              <a:rPr lang="de-CH" sz="2100" dirty="0"/>
              <a:t>Fester Wertebereich</a:t>
            </a:r>
          </a:p>
          <a:p>
            <a:pPr marL="342900" indent="-342900" algn="l">
              <a:lnSpc>
                <a:spcPts val="2600"/>
              </a:lnSpc>
              <a:spcBef>
                <a:spcPts val="1300"/>
              </a:spcBef>
              <a:buFont typeface="Wingdings" panose="05000000000000000000" pitchFamily="2" charset="2"/>
              <a:buChar char="ü"/>
            </a:pPr>
            <a:r>
              <a:rPr lang="de-CH" sz="2100" dirty="0"/>
              <a:t>Kaum Ausreisser</a:t>
            </a:r>
          </a:p>
          <a:p>
            <a:pPr marL="342900" indent="-342900" algn="l">
              <a:lnSpc>
                <a:spcPts val="2600"/>
              </a:lnSpc>
              <a:spcBef>
                <a:spcPts val="1300"/>
              </a:spcBef>
              <a:buFont typeface="Wingdings" panose="05000000000000000000" pitchFamily="2" charset="2"/>
              <a:buChar char="ü"/>
            </a:pPr>
            <a:endParaRPr lang="de-CH" sz="2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DD46F2-F66A-D9D0-8B61-C8943BFCA3A0}"/>
              </a:ext>
            </a:extLst>
          </p:cNvPr>
          <p:cNvSpPr txBox="1"/>
          <p:nvPr/>
        </p:nvSpPr>
        <p:spPr>
          <a:xfrm>
            <a:off x="695400" y="4221088"/>
            <a:ext cx="4248472" cy="158417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342900" indent="-342900" algn="l">
              <a:lnSpc>
                <a:spcPts val="2600"/>
              </a:lnSpc>
              <a:spcBef>
                <a:spcPts val="1300"/>
              </a:spcBef>
              <a:buFont typeface="Wingdings" panose="05000000000000000000" pitchFamily="2" charset="2"/>
              <a:buChar char="ü"/>
            </a:pPr>
            <a:r>
              <a:rPr lang="de-CH" sz="2100" dirty="0"/>
              <a:t>Robust gegenüber Ausreissern</a:t>
            </a:r>
          </a:p>
          <a:p>
            <a:pPr marL="342900" indent="-342900" algn="l">
              <a:lnSpc>
                <a:spcPts val="2600"/>
              </a:lnSpc>
              <a:spcBef>
                <a:spcPts val="1300"/>
              </a:spcBef>
              <a:buFont typeface="Wingdings" panose="05000000000000000000" pitchFamily="2" charset="2"/>
              <a:buChar char="ü"/>
            </a:pPr>
            <a:r>
              <a:rPr lang="de-CH" sz="2100" dirty="0"/>
              <a:t>Daten normalverteilt</a:t>
            </a:r>
          </a:p>
          <a:p>
            <a:pPr marL="342900" indent="-342900" algn="l">
              <a:lnSpc>
                <a:spcPts val="2600"/>
              </a:lnSpc>
              <a:spcBef>
                <a:spcPts val="1300"/>
              </a:spcBef>
              <a:buFont typeface="Wingdings" panose="05000000000000000000" pitchFamily="2" charset="2"/>
              <a:buChar char="ü"/>
            </a:pPr>
            <a:endParaRPr lang="de-CH" sz="2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424AE8-007F-F5D2-1EF0-565ECB46C1A1}"/>
              </a:ext>
            </a:extLst>
          </p:cNvPr>
          <p:cNvSpPr txBox="1"/>
          <p:nvPr/>
        </p:nvSpPr>
        <p:spPr>
          <a:xfrm>
            <a:off x="3647728" y="5589240"/>
            <a:ext cx="7344816" cy="9353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ts val="2600"/>
              </a:lnSpc>
              <a:spcBef>
                <a:spcPts val="1300"/>
              </a:spcBef>
            </a:pPr>
            <a:r>
              <a:rPr lang="de-CH" sz="4800" dirty="0">
                <a:solidFill>
                  <a:srgbClr val="FF0000"/>
                </a:solidFill>
              </a:rPr>
              <a:t>Hier stehen geblieben</a:t>
            </a:r>
          </a:p>
        </p:txBody>
      </p:sp>
    </p:spTree>
    <p:extLst>
      <p:ext uri="{BB962C8B-B14F-4D97-AF65-F5344CB8AC3E}">
        <p14:creationId xmlns:p14="http://schemas.microsoft.com/office/powerpoint/2010/main" val="323077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5A82-D679-F3DC-4217-523122565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Beispiel Unterschied mit 1,1,1, 1’000’000 Datensatz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163A49-BA69-3B2B-7651-5AB30D8C02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CH" dirty="0"/>
              <a:t>Chat: </a:t>
            </a:r>
            <a:r>
              <a:rPr lang="de-CH" dirty="0">
                <a:hlinkClick r:id="rId2"/>
              </a:rPr>
              <a:t>https://chatgpt.com/c/681c827e-822c-8006-86bd-c649f8150dc6</a:t>
            </a:r>
            <a:r>
              <a:rPr lang="de-CH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954085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117AC-E187-CDA3-374F-A6AC7DFE9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D7A48-16ED-BC80-6A93-1F862616E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409983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C21CD-DCA2-F7DC-EADC-92C1984EA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B1EC1-0B60-4D26-31E9-B729B44A2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Was ist eine Regression?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D1C6BA-48D0-87AE-417F-4EDA790A37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912" y="1268760"/>
            <a:ext cx="11306175" cy="57532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de-CH" dirty="0"/>
              <a:t>Vorhersage des Labels anhand der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015AD-9432-F350-51F5-0676CBAAE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189" y="1988840"/>
            <a:ext cx="5847619" cy="443809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33436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8FD6D1B-5B38-C5E8-7990-88322D605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FA6FA-8841-9D3A-A105-275DD1C8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Simple Linear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62D8AF-09E2-FA83-EDA5-0006675187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95166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1E5639A-415F-150C-27E3-367D0911E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24761"/>
          <a:stretch/>
        </p:blipFill>
        <p:spPr>
          <a:xfrm>
            <a:off x="7032625" y="10"/>
            <a:ext cx="5159375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6E62CF-2398-A7AF-43AE-5CE4C87AA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333375"/>
            <a:ext cx="6084887" cy="1366838"/>
          </a:xfrm>
        </p:spPr>
        <p:txBody>
          <a:bodyPr anchor="t">
            <a:normAutofit/>
          </a:bodyPr>
          <a:lstStyle/>
          <a:p>
            <a:r>
              <a:rPr lang="de-CH" sz="4400"/>
              <a:t>Was ist </a:t>
            </a:r>
            <a:r>
              <a:rPr lang="de-CH" sz="4400" err="1"/>
              <a:t>Machine</a:t>
            </a:r>
            <a:r>
              <a:rPr lang="de-CH" sz="4400"/>
              <a:t> Learning?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BFE9A-E2B6-B6D9-25B7-52FA5EDF72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913" y="2133600"/>
            <a:ext cx="6084887" cy="1799456"/>
          </a:xfrm>
        </p:spPr>
        <p:txBody>
          <a:bodyPr anchor="t">
            <a:norm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de-CH" dirty="0"/>
              <a:t>Muster in Daten erkennen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de-CH" dirty="0"/>
              <a:t>Vorhersagen treffen</a:t>
            </a:r>
          </a:p>
        </p:txBody>
      </p:sp>
    </p:spTree>
    <p:extLst>
      <p:ext uri="{BB962C8B-B14F-4D97-AF65-F5344CB8AC3E}">
        <p14:creationId xmlns:p14="http://schemas.microsoft.com/office/powerpoint/2010/main" val="5711949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ED4E7-AB75-CCDA-304A-D86A7F07B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A3E8C-A152-9F08-9144-B70097BBC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Multiple Linear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63E71E-9B6A-7BD2-4D75-E01B5FF48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18" y="1412776"/>
            <a:ext cx="6552728" cy="4947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D185E1-4B70-2E05-CC91-03853C761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846" y="2926258"/>
            <a:ext cx="5480046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6523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DD795-029D-75AB-2661-5BAE5AB05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1063B-F252-8FE5-737B-5D5A152DB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Polynomial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A2E3B8-91C6-783D-CEB1-8613B2123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84" y="1556792"/>
            <a:ext cx="5590476" cy="4380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E1273F-BD12-F2A5-ED93-6D49F2FBC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12" y="1556792"/>
            <a:ext cx="5466667" cy="4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3200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E74B7-09D1-AAAD-310C-73696DD2C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56D17-B355-6ECC-47E5-EC999267B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Support Vector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9F01D-7AEE-CBD4-6919-DE05154819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487985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C52DC-8C56-67C4-EAF9-F0EA402D3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Fehler beim Visualisieren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8B194A-37DF-797B-1441-5C1364F2E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929" y="1603939"/>
            <a:ext cx="5288542" cy="4531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0C96EA-AD05-1481-5422-EB555838C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24" y="1603940"/>
            <a:ext cx="4642167" cy="453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264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0484C-22F5-6657-0AB5-554B46413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16C9B-EF1A-6122-E823-58303F744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Feature </a:t>
            </a:r>
            <a:r>
              <a:rPr lang="de-CH" dirty="0" err="1"/>
              <a:t>Selection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54D4FA-8A45-03D7-5262-0D38E882DC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6051B5-CFB9-FB20-CF80-C9C48D8D2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286" y="1562333"/>
            <a:ext cx="8771428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529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F1DE5-4D6E-7536-EDBB-C6FEEE4FF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D0015-DAE7-7235-C9F0-4E744BDDA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Overfitting</a:t>
            </a:r>
            <a:r>
              <a:rPr lang="de-CH" dirty="0"/>
              <a:t> Vs. </a:t>
            </a:r>
            <a:r>
              <a:rPr lang="de-CH" dirty="0" err="1"/>
              <a:t>Underfitting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6B4D00-E0F1-2AED-AFDA-BA57106BE3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73059E-45E3-C79C-B79B-B6FDBBC29573}"/>
              </a:ext>
            </a:extLst>
          </p:cNvPr>
          <p:cNvSpPr txBox="1"/>
          <p:nvPr/>
        </p:nvSpPr>
        <p:spPr>
          <a:xfrm>
            <a:off x="1919536" y="3861048"/>
            <a:ext cx="60944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e-CH" b="1" dirty="0"/>
              <a:t>Wichtige Einschränkung:</a:t>
            </a:r>
          </a:p>
          <a:p>
            <a:r>
              <a:rPr lang="de-CH" dirty="0"/>
              <a:t>Mit nur 8 Datensätzen (und deutlich mehr als 8 erklärenden Variablen nach Kodierung) läufst du in jedes Modell Gefahr massiver Überanpassung (</a:t>
            </a:r>
            <a:r>
              <a:rPr lang="de-CH" dirty="0" err="1"/>
              <a:t>Overfitting</a:t>
            </a:r>
            <a:r>
              <a:rPr lang="de-CH" dirty="0"/>
              <a:t>). Generell gilt: Anzahl Beobachtungen ≳ 10×Anzahl erklärender Variablen.</a:t>
            </a:r>
          </a:p>
        </p:txBody>
      </p:sp>
    </p:spTree>
    <p:extLst>
      <p:ext uri="{BB962C8B-B14F-4D97-AF65-F5344CB8AC3E}">
        <p14:creationId xmlns:p14="http://schemas.microsoft.com/office/powerpoint/2010/main" val="594297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76CB-A95A-4410-D51A-79B27B26D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60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Wie geht’s weiter?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958398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AAFC8-3ED8-40F2-EC31-6905A8406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797EA-16BA-624D-88CD-38F37A64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60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Probleme</a:t>
            </a:r>
            <a:br>
              <a:rPr lang="de-CH" sz="6000" kern="100" dirty="0">
                <a:latin typeface="Aptos" panose="020B0004020202020204" pitchFamily="34" charset="0"/>
                <a:cs typeface="Times New Roman" panose="02020603050405020304" pitchFamily="18" charset="0"/>
              </a:rPr>
            </a:br>
            <a:r>
              <a:rPr lang="de-CH" sz="60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- zu wenig Daten</a:t>
            </a:r>
            <a:br>
              <a:rPr lang="de-CH" sz="6000" kern="100" dirty="0">
                <a:latin typeface="Aptos" panose="020B0004020202020204" pitchFamily="34" charset="0"/>
                <a:cs typeface="Times New Roman" panose="02020603050405020304" pitchFamily="18" charset="0"/>
              </a:rPr>
            </a:br>
            <a:r>
              <a:rPr lang="de-CH" sz="60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- persönliche Verbesserung nicht einbezogen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046010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76CB-A95A-4410-D51A-79B27B26D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2A5728-4224-2F49-9DA6-E1A4B40447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0"/>
          <a:stretch/>
        </p:blipFill>
        <p:spPr>
          <a:xfrm>
            <a:off x="2783632" y="2708920"/>
            <a:ext cx="1176131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224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Vielen Dank Für Ihre Aufmerksamkeit&quot; Bilder – Durchsuchen 4 Archivfotos,  Vektorgrafiken und Videos | Adobe Stock">
            <a:extLst>
              <a:ext uri="{FF2B5EF4-FFF2-40B4-BE49-F238E27FC236}">
                <a16:creationId xmlns:a16="http://schemas.microsoft.com/office/drawing/2014/main" id="{4C8654EA-9DE9-46CD-E780-F23F8D572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404664"/>
            <a:ext cx="5904656" cy="522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634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B7921-ECF3-B148-DD1F-836038399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A299-1446-8B7E-ADD7-D5BD13A67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112" y="548680"/>
            <a:ext cx="6852072" cy="1512838"/>
          </a:xfrm>
        </p:spPr>
        <p:txBody>
          <a:bodyPr/>
          <a:lstStyle/>
          <a:p>
            <a:r>
              <a:rPr lang="de-CH" sz="60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Motivation</a:t>
            </a:r>
            <a:endParaRPr lang="de-C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AFC7C-60A0-AFD8-ECD9-18B00F522C94}"/>
              </a:ext>
            </a:extLst>
          </p:cNvPr>
          <p:cNvSpPr txBox="1"/>
          <p:nvPr/>
        </p:nvSpPr>
        <p:spPr>
          <a:xfrm>
            <a:off x="623392" y="2492896"/>
            <a:ext cx="11017224" cy="136815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ts val="2600"/>
              </a:lnSpc>
              <a:spcBef>
                <a:spcPts val="1300"/>
              </a:spcBef>
            </a:pPr>
            <a:r>
              <a:rPr lang="en-US" sz="3200" dirty="0" err="1"/>
              <a:t>Nutzung</a:t>
            </a:r>
            <a:r>
              <a:rPr lang="en-US" sz="3200" dirty="0"/>
              <a:t> der von ergon </a:t>
            </a:r>
            <a:r>
              <a:rPr lang="en-US" sz="3200" dirty="0" err="1"/>
              <a:t>zur</a:t>
            </a:r>
            <a:r>
              <a:rPr lang="en-US" sz="3200" dirty="0"/>
              <a:t> </a:t>
            </a:r>
            <a:r>
              <a:rPr lang="en-US" sz="3200" dirty="0" err="1"/>
              <a:t>Verfügung</a:t>
            </a:r>
            <a:r>
              <a:rPr lang="en-US" sz="3200" dirty="0"/>
              <a:t> </a:t>
            </a:r>
            <a:r>
              <a:rPr lang="en-US" sz="3200" dirty="0" err="1"/>
              <a:t>gestellten</a:t>
            </a:r>
            <a:r>
              <a:rPr lang="en-US" sz="3200" dirty="0"/>
              <a:t> Zeit für </a:t>
            </a:r>
          </a:p>
          <a:p>
            <a:pPr algn="l">
              <a:lnSpc>
                <a:spcPts val="2600"/>
              </a:lnSpc>
              <a:spcBef>
                <a:spcPts val="1300"/>
              </a:spcBef>
            </a:pPr>
            <a:r>
              <a:rPr lang="en-US" sz="3200" b="1" dirty="0" err="1"/>
              <a:t>Selbststudium</a:t>
            </a:r>
            <a:r>
              <a:rPr lang="en-US" sz="3200" b="1" dirty="0"/>
              <a:t> von KI Thema </a:t>
            </a:r>
            <a:r>
              <a:rPr lang="en-US" sz="3200" dirty="0"/>
              <a:t>(in </a:t>
            </a:r>
            <a:r>
              <a:rPr lang="en-US" sz="3200" dirty="0" err="1"/>
              <a:t>Bezug</a:t>
            </a:r>
            <a:r>
              <a:rPr lang="en-US" sz="3200" dirty="0"/>
              <a:t> auf </a:t>
            </a:r>
          </a:p>
          <a:p>
            <a:pPr algn="l">
              <a:lnSpc>
                <a:spcPts val="2600"/>
              </a:lnSpc>
              <a:spcBef>
                <a:spcPts val="1300"/>
              </a:spcBef>
            </a:pPr>
            <a:r>
              <a:rPr lang="en-US" sz="3200" dirty="0" err="1"/>
              <a:t>Programmierung</a:t>
            </a:r>
            <a:r>
              <a:rPr lang="en-US" sz="3200" dirty="0"/>
              <a:t> </a:t>
            </a:r>
            <a:r>
              <a:rPr lang="en-US" sz="3200" dirty="0" err="1"/>
              <a:t>mit</a:t>
            </a:r>
            <a:r>
              <a:rPr lang="en-US" sz="3200" dirty="0"/>
              <a:t> Python und KI-Frameworks)</a:t>
            </a:r>
          </a:p>
        </p:txBody>
      </p:sp>
    </p:spTree>
    <p:extLst>
      <p:ext uri="{BB962C8B-B14F-4D97-AF65-F5344CB8AC3E}">
        <p14:creationId xmlns:p14="http://schemas.microsoft.com/office/powerpoint/2010/main" val="4061713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49A85-4016-ADF3-E0D6-6F8749B1D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CH" dirty="0"/>
              <a:t>Inhaltsverzeichnis</a:t>
            </a:r>
            <a:br>
              <a:rPr lang="de-CH" sz="2400" kern="100" dirty="0">
                <a:latin typeface="Aptos" panose="020B0004020202020204" pitchFamily="34" charset="0"/>
                <a:cs typeface="Times New Roman" panose="02020603050405020304" pitchFamily="18" charset="0"/>
              </a:rPr>
            </a:br>
            <a:r>
              <a:rPr lang="de-CH" sz="24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Ausgangslage</a:t>
            </a:r>
            <a:br>
              <a:rPr lang="de-CH" sz="2400" kern="100" dirty="0">
                <a:latin typeface="Aptos" panose="020B0004020202020204" pitchFamily="34" charset="0"/>
                <a:cs typeface="Times New Roman" panose="02020603050405020304" pitchFamily="18" charset="0"/>
              </a:rPr>
            </a:br>
            <a:r>
              <a:rPr lang="de-CH" sz="24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Data </a:t>
            </a:r>
            <a:r>
              <a:rPr lang="de-CH" sz="2400" kern="100" dirty="0" err="1">
                <a:latin typeface="Aptos" panose="020B0004020202020204" pitchFamily="34" charset="0"/>
                <a:cs typeface="Times New Roman" panose="02020603050405020304" pitchFamily="18" charset="0"/>
              </a:rPr>
              <a:t>Preprocessing</a:t>
            </a:r>
            <a:br>
              <a:rPr lang="de-CH" sz="2400" kern="100" dirty="0">
                <a:latin typeface="Aptos" panose="020B0004020202020204" pitchFamily="34" charset="0"/>
                <a:cs typeface="Times New Roman" panose="02020603050405020304" pitchFamily="18" charset="0"/>
              </a:rPr>
            </a:br>
            <a:r>
              <a:rPr lang="de-CH" sz="24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Regression</a:t>
            </a:r>
            <a:br>
              <a:rPr lang="de-CH" sz="2400" kern="100" dirty="0">
                <a:latin typeface="Aptos" panose="020B0004020202020204" pitchFamily="34" charset="0"/>
                <a:cs typeface="Times New Roman" panose="02020603050405020304" pitchFamily="18" charset="0"/>
              </a:rPr>
            </a:br>
            <a:r>
              <a:rPr lang="de-CH" sz="24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Wie geht’s weiter?</a:t>
            </a:r>
            <a:br>
              <a:rPr lang="de-CH" sz="2400" kern="100" dirty="0">
                <a:latin typeface="Aptos" panose="020B0004020202020204" pitchFamily="34" charset="0"/>
                <a:cs typeface="Times New Roman" panose="02020603050405020304" pitchFamily="18" charset="0"/>
              </a:rPr>
            </a:br>
            <a:r>
              <a:rPr lang="de-CH" sz="16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- Wann welche Regressionsart einsetzen?</a:t>
            </a:r>
            <a:endParaRPr lang="de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CADAB3-162C-79CC-8290-5EEEB07DD2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284" y="5517232"/>
            <a:ext cx="9649073" cy="350540"/>
          </a:xfrm>
        </p:spPr>
        <p:txBody>
          <a:bodyPr/>
          <a:lstStyle/>
          <a:p>
            <a:r>
              <a:rPr lang="de-CH" dirty="0"/>
              <a:t>Sandro Kossel</a:t>
            </a:r>
          </a:p>
        </p:txBody>
      </p:sp>
    </p:spTree>
    <p:extLst>
      <p:ext uri="{BB962C8B-B14F-4D97-AF65-F5344CB8AC3E}">
        <p14:creationId xmlns:p14="http://schemas.microsoft.com/office/powerpoint/2010/main" val="418118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05ECB-7FCA-C52C-0952-1B3D3A4E6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0AB46-117A-1921-F2E1-D13D79134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Ausgangslage</a:t>
            </a:r>
          </a:p>
        </p:txBody>
      </p:sp>
    </p:spTree>
    <p:extLst>
      <p:ext uri="{BB962C8B-B14F-4D97-AF65-F5344CB8AC3E}">
        <p14:creationId xmlns:p14="http://schemas.microsoft.com/office/powerpoint/2010/main" val="165850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9B621B5-8C09-5B68-F802-D6A9C7ED3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333375"/>
            <a:ext cx="11306175" cy="719361"/>
          </a:xfrm>
        </p:spPr>
        <p:txBody>
          <a:bodyPr/>
          <a:lstStyle/>
          <a:p>
            <a:r>
              <a:rPr lang="en-US" dirty="0" err="1"/>
              <a:t>Schulleistungen</a:t>
            </a:r>
            <a:r>
              <a:rPr lang="en-US" dirty="0"/>
              <a:t> → </a:t>
            </a:r>
            <a:r>
              <a:rPr lang="en-US" dirty="0" err="1"/>
              <a:t>Bonuszahlung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3EA645-CF17-E7C8-BF28-5FD1420F869C}"/>
              </a:ext>
            </a:extLst>
          </p:cNvPr>
          <p:cNvSpPr txBox="1"/>
          <p:nvPr/>
        </p:nvSpPr>
        <p:spPr>
          <a:xfrm>
            <a:off x="479376" y="2996952"/>
            <a:ext cx="8055132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ts val="2600"/>
              </a:lnSpc>
              <a:spcBef>
                <a:spcPts val="1300"/>
              </a:spcBef>
            </a:pPr>
            <a:r>
              <a:rPr lang="en-US" sz="3200" dirty="0"/>
              <a:t>2) </a:t>
            </a:r>
            <a:r>
              <a:rPr lang="en-US" sz="3200" dirty="0" err="1"/>
              <a:t>Betriebliche</a:t>
            </a:r>
            <a:r>
              <a:rPr lang="en-US" sz="3200" dirty="0"/>
              <a:t> </a:t>
            </a:r>
            <a:r>
              <a:rPr lang="en-US" sz="3200" dirty="0" err="1"/>
              <a:t>Bewertungen</a:t>
            </a:r>
            <a:endParaRPr lang="en-US" sz="3200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BE3D6B0-BF61-2505-C01E-8C9D756E2E10}"/>
              </a:ext>
            </a:extLst>
          </p:cNvPr>
          <p:cNvGrpSpPr/>
          <p:nvPr/>
        </p:nvGrpSpPr>
        <p:grpSpPr>
          <a:xfrm>
            <a:off x="335360" y="1196752"/>
            <a:ext cx="6840760" cy="2952328"/>
            <a:chOff x="335360" y="1196752"/>
            <a:chExt cx="6840760" cy="295232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43EE180-4350-8E59-145C-1BB950C0D3C6}"/>
                </a:ext>
              </a:extLst>
            </p:cNvPr>
            <p:cNvGrpSpPr/>
            <p:nvPr/>
          </p:nvGrpSpPr>
          <p:grpSpPr>
            <a:xfrm>
              <a:off x="479376" y="1844824"/>
              <a:ext cx="6336704" cy="936104"/>
              <a:chOff x="479376" y="1844824"/>
              <a:chExt cx="6336704" cy="936104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054E38-42BC-0F6C-F538-A63E631CA0A2}"/>
                  </a:ext>
                </a:extLst>
              </p:cNvPr>
              <p:cNvSpPr txBox="1"/>
              <p:nvPr/>
            </p:nvSpPr>
            <p:spPr>
              <a:xfrm>
                <a:off x="479376" y="1844824"/>
                <a:ext cx="6336704" cy="2880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>
                  <a:lnSpc>
                    <a:spcPts val="2600"/>
                  </a:lnSpc>
                  <a:spcBef>
                    <a:spcPts val="1300"/>
                  </a:spcBef>
                </a:pPr>
                <a:r>
                  <a:rPr lang="en-US" sz="3200" dirty="0"/>
                  <a:t>1) </a:t>
                </a:r>
                <a:r>
                  <a:rPr lang="en-US" sz="3200" dirty="0" err="1"/>
                  <a:t>Schulfächer</a:t>
                </a:r>
                <a:r>
                  <a:rPr lang="en-US" sz="3200" dirty="0"/>
                  <a:t> </a:t>
                </a:r>
                <a:r>
                  <a:rPr lang="en-US" sz="3200" dirty="0" err="1"/>
                  <a:t>mit</a:t>
                </a:r>
                <a:r>
                  <a:rPr lang="en-US" sz="3200" dirty="0"/>
                  <a:t> </a:t>
                </a:r>
                <a:r>
                  <a:rPr lang="en-US" sz="3200" dirty="0" err="1"/>
                  <a:t>Schulnoten</a:t>
                </a:r>
                <a:endParaRPr lang="en-US" sz="3200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627D8C-3A0B-A873-81E6-4E04210092BC}"/>
                  </a:ext>
                </a:extLst>
              </p:cNvPr>
              <p:cNvSpPr txBox="1"/>
              <p:nvPr/>
            </p:nvSpPr>
            <p:spPr>
              <a:xfrm>
                <a:off x="1703512" y="2348880"/>
                <a:ext cx="4248472" cy="4320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>
                  <a:lnSpc>
                    <a:spcPts val="2600"/>
                  </a:lnSpc>
                  <a:spcBef>
                    <a:spcPts val="1300"/>
                  </a:spcBef>
                </a:pPr>
                <a:r>
                  <a:rPr lang="en-US" sz="2400" dirty="0" err="1"/>
                  <a:t>Beispiel</a:t>
                </a:r>
                <a:r>
                  <a:rPr lang="en-US" sz="2400" dirty="0"/>
                  <a:t>: BMS </a:t>
                </a:r>
                <a:r>
                  <a:rPr lang="en-US" sz="2400" dirty="0" err="1"/>
                  <a:t>Fachnote</a:t>
                </a:r>
                <a:r>
                  <a:rPr lang="en-US" sz="2400" dirty="0"/>
                  <a:t>: 4.5 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D37E4E-51F9-1E48-814F-D1AEA49FE216}"/>
                </a:ext>
              </a:extLst>
            </p:cNvPr>
            <p:cNvSpPr txBox="1"/>
            <p:nvPr/>
          </p:nvSpPr>
          <p:spPr>
            <a:xfrm>
              <a:off x="1703512" y="3501008"/>
              <a:ext cx="5400600" cy="43204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l">
                <a:lnSpc>
                  <a:spcPts val="2600"/>
                </a:lnSpc>
                <a:spcBef>
                  <a:spcPts val="1300"/>
                </a:spcBef>
              </a:pPr>
              <a:r>
                <a:rPr lang="en-US" sz="2400" dirty="0" err="1"/>
                <a:t>Beispiel</a:t>
              </a:r>
              <a:r>
                <a:rPr lang="en-US" sz="2400" dirty="0"/>
                <a:t>: </a:t>
              </a:r>
              <a:r>
                <a:rPr lang="en-US" sz="2400" dirty="0" err="1"/>
                <a:t>Fachkompetenz</a:t>
              </a:r>
              <a:r>
                <a:rPr lang="en-US" sz="2400" dirty="0"/>
                <a:t>: ‘</a:t>
              </a:r>
              <a:r>
                <a:rPr lang="en-US" sz="2400" dirty="0" err="1"/>
                <a:t>knapp</a:t>
              </a:r>
              <a:r>
                <a:rPr lang="en-US" sz="2400" dirty="0"/>
                <a:t> </a:t>
              </a:r>
              <a:r>
                <a:rPr lang="en-US" sz="2400" dirty="0" err="1"/>
                <a:t>erfüllt</a:t>
              </a:r>
              <a:r>
                <a:rPr lang="en-US" sz="2400" dirty="0"/>
                <a:t>’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B7B46A6-D825-CF01-6EDE-BC6CFD45EE03}"/>
                </a:ext>
              </a:extLst>
            </p:cNvPr>
            <p:cNvSpPr/>
            <p:nvPr/>
          </p:nvSpPr>
          <p:spPr>
            <a:xfrm>
              <a:off x="335360" y="1628800"/>
              <a:ext cx="6840760" cy="252028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7B3F19-3292-A8D2-1913-872068227B2F}"/>
                </a:ext>
              </a:extLst>
            </p:cNvPr>
            <p:cNvSpPr txBox="1"/>
            <p:nvPr/>
          </p:nvSpPr>
          <p:spPr>
            <a:xfrm>
              <a:off x="335360" y="1196752"/>
              <a:ext cx="6840760" cy="9144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l">
                <a:lnSpc>
                  <a:spcPts val="2600"/>
                </a:lnSpc>
                <a:spcBef>
                  <a:spcPts val="1300"/>
                </a:spcBef>
              </a:pPr>
              <a:r>
                <a:rPr lang="en-US" sz="2100" dirty="0" err="1"/>
                <a:t>Originaler</a:t>
              </a:r>
              <a:r>
                <a:rPr lang="en-US" sz="2100" dirty="0"/>
                <a:t> </a:t>
              </a:r>
              <a:r>
                <a:rPr lang="en-US" sz="2100" dirty="0" err="1"/>
                <a:t>Datensatz</a:t>
              </a:r>
              <a:r>
                <a:rPr lang="en-US" sz="2100" dirty="0"/>
                <a:t> (</a:t>
              </a:r>
              <a:r>
                <a:rPr lang="en-US" sz="2100" dirty="0" err="1"/>
                <a:t>verwendet</a:t>
              </a:r>
              <a:r>
                <a:rPr lang="en-US" sz="2100" dirty="0"/>
                <a:t> von </a:t>
              </a:r>
              <a:r>
                <a:rPr lang="en-US" sz="2100" dirty="0" err="1"/>
                <a:t>Personalabteilung</a:t>
              </a:r>
              <a:r>
                <a:rPr lang="en-US" sz="2100" dirty="0"/>
                <a:t>)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F228F75-E5BB-7165-A100-9AF3082120F3}"/>
              </a:ext>
            </a:extLst>
          </p:cNvPr>
          <p:cNvGrpSpPr/>
          <p:nvPr/>
        </p:nvGrpSpPr>
        <p:grpSpPr>
          <a:xfrm>
            <a:off x="5807968" y="1196752"/>
            <a:ext cx="5544616" cy="2952328"/>
            <a:chOff x="5807968" y="1196752"/>
            <a:chExt cx="5544616" cy="2952328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C9FF593-B3C3-B132-624C-182B6C09FC83}"/>
                </a:ext>
              </a:extLst>
            </p:cNvPr>
            <p:cNvCxnSpPr>
              <a:cxnSpLocks/>
            </p:cNvCxnSpPr>
            <p:nvPr/>
          </p:nvCxnSpPr>
          <p:spPr>
            <a:xfrm>
              <a:off x="5807968" y="2492896"/>
              <a:ext cx="36004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CCE3795-A412-078C-6B00-117981F6A8B4}"/>
                </a:ext>
              </a:extLst>
            </p:cNvPr>
            <p:cNvCxnSpPr>
              <a:cxnSpLocks/>
            </p:cNvCxnSpPr>
            <p:nvPr/>
          </p:nvCxnSpPr>
          <p:spPr>
            <a:xfrm>
              <a:off x="7320136" y="3645024"/>
              <a:ext cx="208823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709D4A-15BB-3F4A-0FD5-26DD188D4A03}"/>
                </a:ext>
              </a:extLst>
            </p:cNvPr>
            <p:cNvSpPr txBox="1"/>
            <p:nvPr/>
          </p:nvSpPr>
          <p:spPr>
            <a:xfrm>
              <a:off x="7464152" y="3284984"/>
              <a:ext cx="1872208" cy="2880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l">
                <a:lnSpc>
                  <a:spcPts val="2600"/>
                </a:lnSpc>
                <a:spcBef>
                  <a:spcPts val="1300"/>
                </a:spcBef>
              </a:pPr>
              <a:r>
                <a:rPr lang="en-US" sz="1400" dirty="0" err="1"/>
                <a:t>Umwandlung</a:t>
              </a:r>
              <a:r>
                <a:rPr lang="en-US" sz="1400" dirty="0"/>
                <a:t> in Zahl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37388CF-3756-F834-7F65-667824B370BC}"/>
                </a:ext>
              </a:extLst>
            </p:cNvPr>
            <p:cNvSpPr txBox="1"/>
            <p:nvPr/>
          </p:nvSpPr>
          <p:spPr>
            <a:xfrm>
              <a:off x="9696400" y="2348880"/>
              <a:ext cx="648072" cy="36004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l">
                <a:lnSpc>
                  <a:spcPts val="2600"/>
                </a:lnSpc>
                <a:spcBef>
                  <a:spcPts val="1300"/>
                </a:spcBef>
              </a:pPr>
              <a:r>
                <a:rPr lang="en-US" sz="2100" dirty="0" err="1"/>
                <a:t>Dezimal</a:t>
              </a:r>
              <a:r>
                <a:rPr lang="en-US" sz="2100" dirty="0"/>
                <a:t> 4.5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223F2EE-408E-73D3-B53D-5033D0967948}"/>
                </a:ext>
              </a:extLst>
            </p:cNvPr>
            <p:cNvSpPr txBox="1"/>
            <p:nvPr/>
          </p:nvSpPr>
          <p:spPr>
            <a:xfrm>
              <a:off x="9624392" y="3429000"/>
              <a:ext cx="1368152" cy="36004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l">
                <a:lnSpc>
                  <a:spcPts val="2600"/>
                </a:lnSpc>
                <a:spcBef>
                  <a:spcPts val="1300"/>
                </a:spcBef>
              </a:pPr>
              <a:r>
                <a:rPr lang="en-US" sz="2100" dirty="0" err="1"/>
                <a:t>Binär</a:t>
              </a:r>
              <a:r>
                <a:rPr lang="en-US" sz="2100" dirty="0"/>
                <a:t> b010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D18E49D-E1A0-87A3-DBB5-0D49CD9B5525}"/>
                </a:ext>
              </a:extLst>
            </p:cNvPr>
            <p:cNvSpPr txBox="1"/>
            <p:nvPr/>
          </p:nvSpPr>
          <p:spPr>
            <a:xfrm>
              <a:off x="7392144" y="2132856"/>
              <a:ext cx="1872208" cy="2880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l">
                <a:lnSpc>
                  <a:spcPts val="2600"/>
                </a:lnSpc>
                <a:spcBef>
                  <a:spcPts val="1300"/>
                </a:spcBef>
              </a:pPr>
              <a:r>
                <a:rPr lang="en-US" sz="1400" dirty="0" err="1"/>
                <a:t>Übernahme</a:t>
              </a:r>
              <a:r>
                <a:rPr lang="en-US" sz="1400" dirty="0"/>
                <a:t> </a:t>
              </a:r>
              <a:r>
                <a:rPr lang="en-US" sz="1400" dirty="0" err="1"/>
                <a:t>als</a:t>
              </a:r>
              <a:r>
                <a:rPr lang="en-US" sz="1400" dirty="0"/>
                <a:t> Zahl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4A0B63B-5B11-8B02-5569-464D5FBE6EF5}"/>
                </a:ext>
              </a:extLst>
            </p:cNvPr>
            <p:cNvSpPr txBox="1"/>
            <p:nvPr/>
          </p:nvSpPr>
          <p:spPr>
            <a:xfrm>
              <a:off x="9480376" y="1196752"/>
              <a:ext cx="1872208" cy="36004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l">
                <a:lnSpc>
                  <a:spcPts val="2600"/>
                </a:lnSpc>
                <a:spcBef>
                  <a:spcPts val="1300"/>
                </a:spcBef>
              </a:pPr>
              <a:r>
                <a:rPr lang="en-US" sz="2100" dirty="0"/>
                <a:t>ML-</a:t>
              </a:r>
              <a:r>
                <a:rPr lang="en-US" sz="2100" dirty="0" err="1"/>
                <a:t>Datensatz</a:t>
              </a:r>
              <a:endParaRPr lang="en-US" sz="21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EE70D33-B834-620F-4037-1CCC55EF7350}"/>
                </a:ext>
              </a:extLst>
            </p:cNvPr>
            <p:cNvSpPr/>
            <p:nvPr/>
          </p:nvSpPr>
          <p:spPr>
            <a:xfrm>
              <a:off x="9480376" y="1628800"/>
              <a:ext cx="1872208" cy="252028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FDED773-10A5-F81D-87AE-822062718662}"/>
              </a:ext>
            </a:extLst>
          </p:cNvPr>
          <p:cNvGrpSpPr/>
          <p:nvPr/>
        </p:nvGrpSpPr>
        <p:grpSpPr>
          <a:xfrm>
            <a:off x="335360" y="4293096"/>
            <a:ext cx="6840760" cy="2088232"/>
            <a:chOff x="335360" y="4293096"/>
            <a:chExt cx="6840760" cy="20882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FB7B30B-EA6D-0FE4-E3F8-D3A18A0FEFD6}"/>
                </a:ext>
              </a:extLst>
            </p:cNvPr>
            <p:cNvSpPr txBox="1"/>
            <p:nvPr/>
          </p:nvSpPr>
          <p:spPr>
            <a:xfrm>
              <a:off x="551384" y="5373216"/>
              <a:ext cx="2880320" cy="2880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l">
                <a:lnSpc>
                  <a:spcPts val="2600"/>
                </a:lnSpc>
                <a:spcBef>
                  <a:spcPts val="1300"/>
                </a:spcBef>
              </a:pPr>
              <a:r>
                <a:rPr lang="en-US" sz="3200" dirty="0" err="1"/>
                <a:t>Bonuszahlung</a:t>
              </a:r>
              <a:endParaRPr lang="en-US" sz="32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E8657A-AA6A-1F10-620E-BF8F41C28F4F}"/>
                </a:ext>
              </a:extLst>
            </p:cNvPr>
            <p:cNvSpPr txBox="1"/>
            <p:nvPr/>
          </p:nvSpPr>
          <p:spPr>
            <a:xfrm>
              <a:off x="1775520" y="5877272"/>
              <a:ext cx="2664296" cy="43204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l">
                <a:lnSpc>
                  <a:spcPts val="2600"/>
                </a:lnSpc>
                <a:spcBef>
                  <a:spcPts val="1300"/>
                </a:spcBef>
              </a:pPr>
              <a:r>
                <a:rPr lang="en-US" sz="2400" dirty="0" err="1"/>
                <a:t>Beispiel</a:t>
              </a:r>
              <a:r>
                <a:rPr lang="en-US" sz="2400" dirty="0"/>
                <a:t>: 0.5 x </a:t>
              </a:r>
              <a:r>
                <a:rPr lang="en-US" sz="2400" dirty="0" err="1"/>
                <a:t>Monatslohn</a:t>
              </a:r>
              <a:endParaRPr lang="en-US" sz="24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D4577A4-8A97-B15C-AC27-4423DF2EEA27}"/>
                </a:ext>
              </a:extLst>
            </p:cNvPr>
            <p:cNvSpPr/>
            <p:nvPr/>
          </p:nvSpPr>
          <p:spPr>
            <a:xfrm>
              <a:off x="335360" y="5157192"/>
              <a:ext cx="6840760" cy="12241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BFB1414-EED4-26E4-4CFA-DD86D5B4AFA9}"/>
                </a:ext>
              </a:extLst>
            </p:cNvPr>
            <p:cNvSpPr txBox="1"/>
            <p:nvPr/>
          </p:nvSpPr>
          <p:spPr>
            <a:xfrm>
              <a:off x="335360" y="4293096"/>
              <a:ext cx="5688632" cy="36004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l">
                <a:lnSpc>
                  <a:spcPts val="2600"/>
                </a:lnSpc>
                <a:spcBef>
                  <a:spcPts val="1300"/>
                </a:spcBef>
              </a:pPr>
              <a:r>
                <a:rPr lang="en-US" dirty="0" err="1"/>
                <a:t>Zuweisung</a:t>
              </a:r>
              <a:r>
                <a:rPr lang="en-US" dirty="0"/>
                <a:t> von </a:t>
              </a:r>
              <a:r>
                <a:rPr lang="en-US" dirty="0" err="1"/>
                <a:t>Leistung</a:t>
              </a:r>
              <a:r>
                <a:rPr lang="en-US" dirty="0"/>
                <a:t> </a:t>
              </a:r>
              <a:r>
                <a:rPr lang="en-US" dirty="0" err="1"/>
                <a:t>zu</a:t>
              </a:r>
              <a:r>
                <a:rPr lang="en-US" dirty="0"/>
                <a:t> </a:t>
              </a:r>
              <a:r>
                <a:rPr lang="en-US" dirty="0" err="1"/>
                <a:t>Bonuszahlung</a:t>
              </a:r>
              <a:r>
                <a:rPr lang="en-US" dirty="0"/>
                <a:t> “von Hand”</a:t>
              </a:r>
            </a:p>
            <a:p>
              <a:pPr algn="l">
                <a:lnSpc>
                  <a:spcPts val="2600"/>
                </a:lnSpc>
              </a:pPr>
              <a:r>
                <a:rPr lang="en-US" dirty="0"/>
                <a:t>(</a:t>
              </a:r>
              <a:r>
                <a:rPr lang="en-US" dirty="0" err="1"/>
                <a:t>Bonuszahlungen</a:t>
              </a:r>
              <a:r>
                <a:rPr lang="en-US" dirty="0"/>
                <a:t> </a:t>
              </a:r>
              <a:r>
                <a:rPr lang="en-US" dirty="0" err="1"/>
                <a:t>sind</a:t>
              </a:r>
              <a:r>
                <a:rPr lang="en-US" dirty="0"/>
                <a:t> 0x, 0.5x </a:t>
              </a:r>
              <a:r>
                <a:rPr lang="en-US" dirty="0" err="1"/>
                <a:t>oder</a:t>
              </a:r>
              <a:r>
                <a:rPr lang="en-US" dirty="0"/>
                <a:t> 1x  </a:t>
              </a:r>
              <a:r>
                <a:rPr lang="en-US" dirty="0" err="1"/>
                <a:t>Monatslohn</a:t>
              </a:r>
              <a:r>
                <a:rPr lang="en-US" dirty="0"/>
                <a:t>)</a:t>
              </a:r>
            </a:p>
          </p:txBody>
        </p:sp>
        <p:sp>
          <p:nvSpPr>
            <p:cNvPr id="36" name="Arrow: Down 35">
              <a:extLst>
                <a:ext uri="{FF2B5EF4-FFF2-40B4-BE49-F238E27FC236}">
                  <a16:creationId xmlns:a16="http://schemas.microsoft.com/office/drawing/2014/main" id="{BA24A761-CC9A-4067-1369-5C2748A31B84}"/>
                </a:ext>
              </a:extLst>
            </p:cNvPr>
            <p:cNvSpPr/>
            <p:nvPr/>
          </p:nvSpPr>
          <p:spPr>
            <a:xfrm>
              <a:off x="6104384" y="4517504"/>
              <a:ext cx="360040" cy="576064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2CACDEE-C195-5A16-4BFB-2136B88DCB28}"/>
              </a:ext>
            </a:extLst>
          </p:cNvPr>
          <p:cNvGrpSpPr/>
          <p:nvPr/>
        </p:nvGrpSpPr>
        <p:grpSpPr>
          <a:xfrm>
            <a:off x="8472264" y="4221088"/>
            <a:ext cx="2808312" cy="1944216"/>
            <a:chOff x="8472264" y="4221088"/>
            <a:chExt cx="2808312" cy="1944216"/>
          </a:xfrm>
        </p:grpSpPr>
        <p:sp>
          <p:nvSpPr>
            <p:cNvPr id="34" name="Arrow: Down 33">
              <a:extLst>
                <a:ext uri="{FF2B5EF4-FFF2-40B4-BE49-F238E27FC236}">
                  <a16:creationId xmlns:a16="http://schemas.microsoft.com/office/drawing/2014/main" id="{1F5D50AD-BC17-D072-546F-050AA4815B29}"/>
                </a:ext>
              </a:extLst>
            </p:cNvPr>
            <p:cNvSpPr/>
            <p:nvPr/>
          </p:nvSpPr>
          <p:spPr>
            <a:xfrm>
              <a:off x="10344472" y="4293096"/>
              <a:ext cx="360040" cy="576064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4B1BEC9-692C-EE27-CED3-9F3881EDADB5}"/>
                </a:ext>
              </a:extLst>
            </p:cNvPr>
            <p:cNvSpPr txBox="1"/>
            <p:nvPr/>
          </p:nvSpPr>
          <p:spPr>
            <a:xfrm>
              <a:off x="8472264" y="4221088"/>
              <a:ext cx="1584176" cy="10081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l">
                <a:lnSpc>
                  <a:spcPts val="2600"/>
                </a:lnSpc>
                <a:spcBef>
                  <a:spcPts val="1300"/>
                </a:spcBef>
              </a:pPr>
              <a:r>
                <a:rPr lang="en-US" dirty="0" err="1">
                  <a:solidFill>
                    <a:srgbClr val="00B0F0"/>
                  </a:solidFill>
                </a:rPr>
                <a:t>Zuweisung</a:t>
              </a:r>
              <a:r>
                <a:rPr lang="en-US" dirty="0">
                  <a:solidFill>
                    <a:srgbClr val="00B0F0"/>
                  </a:solidFill>
                </a:rPr>
                <a:t> via </a:t>
              </a:r>
            </a:p>
            <a:p>
              <a:pPr algn="l">
                <a:lnSpc>
                  <a:spcPts val="2600"/>
                </a:lnSpc>
              </a:pPr>
              <a:r>
                <a:rPr lang="en-US" dirty="0">
                  <a:solidFill>
                    <a:srgbClr val="00B0F0"/>
                  </a:solidFill>
                </a:rPr>
                <a:t>ML-</a:t>
              </a:r>
              <a:r>
                <a:rPr lang="en-US" dirty="0" err="1">
                  <a:solidFill>
                    <a:srgbClr val="00B0F0"/>
                  </a:solidFill>
                </a:rPr>
                <a:t>trainierte</a:t>
              </a:r>
              <a:endParaRPr lang="en-US" dirty="0">
                <a:solidFill>
                  <a:srgbClr val="00B0F0"/>
                </a:solidFill>
              </a:endParaRPr>
            </a:p>
            <a:p>
              <a:pPr algn="l">
                <a:lnSpc>
                  <a:spcPts val="2600"/>
                </a:lnSpc>
              </a:pPr>
              <a:r>
                <a:rPr lang="en-US" dirty="0">
                  <a:solidFill>
                    <a:srgbClr val="00B0F0"/>
                  </a:solidFill>
                </a:rPr>
                <a:t>Regression 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EF15CDC-0827-0E74-3ADF-A139580D73B4}"/>
                </a:ext>
              </a:extLst>
            </p:cNvPr>
            <p:cNvSpPr/>
            <p:nvPr/>
          </p:nvSpPr>
          <p:spPr>
            <a:xfrm>
              <a:off x="9840416" y="4941168"/>
              <a:ext cx="1368152" cy="12241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C207B55-41EE-C4E8-F2A5-CAFB8A53E9EF}"/>
                </a:ext>
              </a:extLst>
            </p:cNvPr>
            <p:cNvSpPr txBox="1"/>
            <p:nvPr/>
          </p:nvSpPr>
          <p:spPr>
            <a:xfrm>
              <a:off x="9984432" y="5373216"/>
              <a:ext cx="1296144" cy="2880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l">
                <a:lnSpc>
                  <a:spcPts val="2600"/>
                </a:lnSpc>
                <a:spcBef>
                  <a:spcPts val="1300"/>
                </a:spcBef>
              </a:pPr>
              <a:r>
                <a:rPr lang="en-US" sz="3200" dirty="0"/>
                <a:t>Bonus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203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E43E4-DC12-F75B-4FD9-C88CF2FD6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 </a:t>
            </a:r>
            <a:r>
              <a:rPr lang="de-CH" dirty="0" err="1"/>
              <a:t>Preprocessing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81765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1A722-78A7-DB42-20D5-6B016033E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Datenaufbereitung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A4A702-7763-F9F7-F5F8-7ABD119004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5360" y="1412776"/>
            <a:ext cx="11306175" cy="864096"/>
          </a:xfrm>
        </p:spPr>
        <p:txBody>
          <a:bodyPr/>
          <a:lstStyle/>
          <a:p>
            <a:pPr marL="0" indent="0">
              <a:buNone/>
            </a:pPr>
            <a:r>
              <a:rPr lang="de-CH" dirty="0"/>
              <a:t>Daten in eine einheitliche Form bringen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CB79C1-6572-6F9F-1F52-A077E5D567CF}"/>
              </a:ext>
            </a:extLst>
          </p:cNvPr>
          <p:cNvCxnSpPr>
            <a:cxnSpLocks/>
          </p:cNvCxnSpPr>
          <p:nvPr/>
        </p:nvCxnSpPr>
        <p:spPr>
          <a:xfrm>
            <a:off x="442912" y="1052736"/>
            <a:ext cx="1116584" cy="0"/>
          </a:xfrm>
          <a:prstGeom prst="line">
            <a:avLst/>
          </a:prstGeom>
          <a:ln w="38100">
            <a:solidFill>
              <a:srgbClr val="E5261F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929C28A-0EF3-DDA7-5460-E1BB47CA6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08" y="1484784"/>
            <a:ext cx="10056144" cy="3921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B07DFEA7-B441-16CC-110C-711AAC4F584A}"/>
              </a:ext>
            </a:extLst>
          </p:cNvPr>
          <p:cNvSpPr/>
          <p:nvPr/>
        </p:nvSpPr>
        <p:spPr>
          <a:xfrm rot="5400000">
            <a:off x="2279576" y="4797152"/>
            <a:ext cx="360040" cy="1944216"/>
          </a:xfrm>
          <a:prstGeom prst="rightBrac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503B5D-9BBF-5EA6-3CE9-F24D3EC2AF0F}"/>
              </a:ext>
            </a:extLst>
          </p:cNvPr>
          <p:cNvSpPr txBox="1"/>
          <p:nvPr/>
        </p:nvSpPr>
        <p:spPr>
          <a:xfrm>
            <a:off x="1847528" y="5943600"/>
            <a:ext cx="2664296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ts val="2600"/>
              </a:lnSpc>
              <a:spcBef>
                <a:spcPts val="1300"/>
              </a:spcBef>
            </a:pPr>
            <a:r>
              <a:rPr lang="en-US" dirty="0" err="1"/>
              <a:t>Umwandlung</a:t>
            </a:r>
            <a:r>
              <a:rPr lang="en-US" dirty="0"/>
              <a:t> von </a:t>
            </a:r>
          </a:p>
          <a:p>
            <a:pPr algn="l">
              <a:lnSpc>
                <a:spcPts val="2600"/>
              </a:lnSpc>
            </a:pPr>
            <a:r>
              <a:rPr lang="en-US" dirty="0"/>
              <a:t>Text </a:t>
            </a:r>
            <a:r>
              <a:rPr lang="en-US" dirty="0" err="1"/>
              <a:t>zu</a:t>
            </a:r>
            <a:r>
              <a:rPr lang="en-US" dirty="0"/>
              <a:t> Zahl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82227E6C-F504-CDE1-8C2F-281854846E09}"/>
              </a:ext>
            </a:extLst>
          </p:cNvPr>
          <p:cNvSpPr/>
          <p:nvPr/>
        </p:nvSpPr>
        <p:spPr>
          <a:xfrm rot="5400000">
            <a:off x="7068108" y="2960948"/>
            <a:ext cx="432048" cy="5688632"/>
          </a:xfrm>
          <a:prstGeom prst="rightBrac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0F4F1B-F503-23A5-1A4B-D55245468D66}"/>
              </a:ext>
            </a:extLst>
          </p:cNvPr>
          <p:cNvSpPr txBox="1"/>
          <p:nvPr/>
        </p:nvSpPr>
        <p:spPr>
          <a:xfrm>
            <a:off x="6168008" y="6021288"/>
            <a:ext cx="2664296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ts val="2600"/>
              </a:lnSpc>
              <a:spcBef>
                <a:spcPts val="1300"/>
              </a:spcBef>
            </a:pPr>
            <a:r>
              <a:rPr lang="en-US" dirty="0"/>
              <a:t>Interpolation </a:t>
            </a:r>
            <a:r>
              <a:rPr lang="en-US" dirty="0" err="1"/>
              <a:t>fehlender</a:t>
            </a:r>
            <a:r>
              <a:rPr lang="en-US" dirty="0"/>
              <a:t> </a:t>
            </a:r>
          </a:p>
          <a:p>
            <a:pPr algn="l">
              <a:lnSpc>
                <a:spcPts val="2600"/>
              </a:lnSpc>
            </a:pPr>
            <a:r>
              <a:rPr lang="en-US" dirty="0" err="1"/>
              <a:t>Schulleistungen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B288F9-2092-B740-7994-DAF9A00DBD4B}"/>
              </a:ext>
            </a:extLst>
          </p:cNvPr>
          <p:cNvSpPr txBox="1"/>
          <p:nvPr/>
        </p:nvSpPr>
        <p:spPr>
          <a:xfrm>
            <a:off x="263352" y="59436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ts val="2600"/>
              </a:lnSpc>
              <a:spcBef>
                <a:spcPts val="1300"/>
              </a:spcBef>
            </a:pPr>
            <a:r>
              <a:rPr lang="en-US" sz="2100" dirty="0" err="1">
                <a:solidFill>
                  <a:srgbClr val="00B050"/>
                </a:solidFill>
              </a:rPr>
              <a:t>Betriebliche</a:t>
            </a:r>
            <a:r>
              <a:rPr lang="en-US" sz="2100" dirty="0">
                <a:solidFill>
                  <a:srgbClr val="00B050"/>
                </a:solidFill>
              </a:rPr>
              <a:t> </a:t>
            </a:r>
          </a:p>
          <a:p>
            <a:pPr algn="l">
              <a:lnSpc>
                <a:spcPts val="2600"/>
              </a:lnSpc>
            </a:pPr>
            <a:r>
              <a:rPr lang="en-US" sz="2100" dirty="0" err="1">
                <a:solidFill>
                  <a:srgbClr val="00B050"/>
                </a:solidFill>
              </a:rPr>
              <a:t>Bewertung</a:t>
            </a:r>
            <a:endParaRPr lang="en-US" sz="2100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FAE12-5AC4-96FC-D99D-034F9631C8E4}"/>
              </a:ext>
            </a:extLst>
          </p:cNvPr>
          <p:cNvSpPr txBox="1"/>
          <p:nvPr/>
        </p:nvSpPr>
        <p:spPr>
          <a:xfrm>
            <a:off x="4655840" y="602128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ts val="2600"/>
              </a:lnSpc>
              <a:spcBef>
                <a:spcPts val="1300"/>
              </a:spcBef>
            </a:pPr>
            <a:r>
              <a:rPr lang="en-US" sz="2100" dirty="0" err="1">
                <a:solidFill>
                  <a:srgbClr val="00B050"/>
                </a:solidFill>
              </a:rPr>
              <a:t>Schulische</a:t>
            </a:r>
            <a:r>
              <a:rPr lang="en-US" sz="2100" dirty="0">
                <a:solidFill>
                  <a:srgbClr val="00B050"/>
                </a:solidFill>
              </a:rPr>
              <a:t> </a:t>
            </a:r>
          </a:p>
          <a:p>
            <a:pPr algn="l">
              <a:lnSpc>
                <a:spcPts val="2600"/>
              </a:lnSpc>
            </a:pPr>
            <a:r>
              <a:rPr lang="en-US" sz="2100" dirty="0" err="1">
                <a:solidFill>
                  <a:srgbClr val="00B050"/>
                </a:solidFill>
              </a:rPr>
              <a:t>Bewertung</a:t>
            </a:r>
            <a:endParaRPr lang="en-US" sz="21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050597"/>
      </p:ext>
    </p:extLst>
  </p:cSld>
  <p:clrMapOvr>
    <a:masterClrMapping/>
  </p:clrMapOvr>
</p:sld>
</file>

<file path=ppt/theme/theme1.xml><?xml version="1.0" encoding="utf-8"?>
<a:theme xmlns:a="http://schemas.openxmlformats.org/drawingml/2006/main" name="Ergon">
  <a:themeElements>
    <a:clrScheme name="Ergon">
      <a:dk1>
        <a:srgbClr val="000000"/>
      </a:dk1>
      <a:lt1>
        <a:srgbClr val="FFFFFF"/>
      </a:lt1>
      <a:dk2>
        <a:srgbClr val="ABB2B5"/>
      </a:dk2>
      <a:lt2>
        <a:srgbClr val="D5D9DA"/>
      </a:lt2>
      <a:accent1>
        <a:srgbClr val="4D0F38"/>
      </a:accent1>
      <a:accent2>
        <a:srgbClr val="FF0080"/>
      </a:accent2>
      <a:accent3>
        <a:srgbClr val="0F384D"/>
      </a:accent3>
      <a:accent4>
        <a:srgbClr val="00BFBF"/>
      </a:accent4>
      <a:accent5>
        <a:srgbClr val="384D0F"/>
      </a:accent5>
      <a:accent6>
        <a:srgbClr val="ADCC14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prstDash val="solid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ts val="2600"/>
          </a:lnSpc>
          <a:spcBef>
            <a:spcPts val="1300"/>
          </a:spcBef>
          <a:defRPr sz="2100" dirty="0" smtClean="0"/>
        </a:defPPr>
      </a:lstStyle>
    </a:txDef>
  </a:objectDefaults>
  <a:extraClrSchemeLst>
    <a:extraClrScheme>
      <a:clrScheme name="Ergon">
        <a:dk1>
          <a:srgbClr val="000000"/>
        </a:dk1>
        <a:lt1>
          <a:srgbClr val="FFFFFF"/>
        </a:lt1>
        <a:dk2>
          <a:srgbClr val="ABB2B5"/>
        </a:dk2>
        <a:lt2>
          <a:srgbClr val="D5D9DA"/>
        </a:lt2>
        <a:accent1>
          <a:srgbClr val="4D0F38"/>
        </a:accent1>
        <a:accent2>
          <a:srgbClr val="FF0080"/>
        </a:accent2>
        <a:accent3>
          <a:srgbClr val="0F384D"/>
        </a:accent3>
        <a:accent4>
          <a:srgbClr val="00BFBF"/>
        </a:accent4>
        <a:accent5>
          <a:srgbClr val="384D0F"/>
        </a:accent5>
        <a:accent6>
          <a:srgbClr val="ADCC1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Schwarz">
      <a:srgbClr val="000000"/>
    </a:custClr>
    <a:custClr name="Rot">
      <a:srgbClr val="E5261F"/>
    </a:custClr>
    <a:custClr name="Aubergine dark">
      <a:srgbClr val="4D0F38"/>
    </a:custClr>
    <a:custClr name="Teal dark">
      <a:srgbClr val="0F384D"/>
    </a:custClr>
    <a:custClr name="Moos dark">
      <a:srgbClr val="384D0F"/>
    </a:custClr>
    <a:custClr name="Weiss">
      <a:srgbClr val="FFFFFF"/>
    </a:custClr>
    <a:custClr name="Weiss">
      <a:srgbClr val="FFFFFF"/>
    </a:custClr>
    <a:custClr name="Weiss">
      <a:srgbClr val="FFFFFF"/>
    </a:custClr>
    <a:custClr name="Weiss">
      <a:srgbClr val="FFFFFF"/>
    </a:custClr>
    <a:custClr name="Weiss">
      <a:srgbClr val="FFFFFF"/>
    </a:custClr>
    <a:custClr name="Grey">
      <a:srgbClr val="808B8F"/>
    </a:custClr>
    <a:custClr name="Weiss">
      <a:srgbClr val="FFFFFF"/>
    </a:custClr>
    <a:custClr name="Aubergine">
      <a:srgbClr val="991F70"/>
    </a:custClr>
    <a:custClr name="Teal">
      <a:srgbClr val="1F7099"/>
    </a:custClr>
    <a:custClr name="Moos">
      <a:srgbClr val="70991F"/>
    </a:custClr>
    <a:custClr name="Weiss">
      <a:srgbClr val="FFFFFF"/>
    </a:custClr>
    <a:custClr name="Weiss">
      <a:srgbClr val="FFFFFF"/>
    </a:custClr>
    <a:custClr name="Weiss">
      <a:srgbClr val="FFFFFF"/>
    </a:custClr>
    <a:custClr name="Weiss">
      <a:srgbClr val="FFFFFF"/>
    </a:custClr>
    <a:custClr name="Weiss">
      <a:srgbClr val="FFFFFF"/>
    </a:custClr>
    <a:custClr name="Grey 66%">
      <a:srgbClr val="ABB2B5"/>
    </a:custClr>
    <a:custClr name="Weiss">
      <a:srgbClr val="FFFFFF"/>
    </a:custClr>
    <a:custClr name="Aubergine bright">
      <a:srgbClr val="FF0080"/>
    </a:custClr>
    <a:custClr name="Teal bright">
      <a:srgbClr val="00BFBF"/>
    </a:custClr>
    <a:custClr name="Moos bright">
      <a:srgbClr val="ADCC14"/>
    </a:custClr>
    <a:custClr name="Weiss">
      <a:srgbClr val="FFFFFF"/>
    </a:custClr>
    <a:custClr name="Weiss">
      <a:srgbClr val="FFFFFF"/>
    </a:custClr>
    <a:custClr name="Weiss">
      <a:srgbClr val="FFFFFF"/>
    </a:custClr>
    <a:custClr name="Weiss">
      <a:srgbClr val="FFFFFF"/>
    </a:custClr>
    <a:custClr name="Weiss">
      <a:srgbClr val="FFFFFF"/>
    </a:custClr>
    <a:custClr name="Grey 33%">
      <a:srgbClr val="D5D9DA"/>
    </a:custClr>
    <a:custClr name="Weiss">
      <a:srgbClr val="FFFFFF"/>
    </a:custClr>
    <a:custClr name="Aubergine bright 66%">
      <a:srgbClr val="FF57AB"/>
    </a:custClr>
    <a:custClr name="Teal bright 66%">
      <a:srgbClr val="57D5D5"/>
    </a:custClr>
    <a:custClr name="Moos bright 66%">
      <a:srgbClr val="C9DD64"/>
    </a:custClr>
    <a:custClr name="Weiss">
      <a:srgbClr val="FFFFFF"/>
    </a:custClr>
    <a:custClr name="Weiss">
      <a:srgbClr val="FFFFFF"/>
    </a:custClr>
    <a:custClr name="Weiss">
      <a:srgbClr val="FFFFFF"/>
    </a:custClr>
    <a:custClr name="Weiss">
      <a:srgbClr val="FFFFFF"/>
    </a:custClr>
    <a:custClr name="Weiss">
      <a:srgbClr val="FFFFFF"/>
    </a:custClr>
    <a:custClr name="Weiss">
      <a:srgbClr val="FFFFFF"/>
    </a:custClr>
    <a:custClr name="Weiss">
      <a:srgbClr val="FFFFFF"/>
    </a:custClr>
    <a:custClr name="Aubergine bright 33%">
      <a:srgbClr val="FFABD5"/>
    </a:custClr>
    <a:custClr name="Teal bright 33%">
      <a:srgbClr val="ABEAEA"/>
    </a:custClr>
    <a:custClr name="Moos bright 33%">
      <a:srgbClr val="E4EEB1"/>
    </a:custClr>
    <a:custClr name="Weiss">
      <a:srgbClr val="FFFFFF"/>
    </a:custClr>
    <a:custClr name="Weiss">
      <a:srgbClr val="FFFFFF"/>
    </a:custClr>
    <a:custClr name="Weiss">
      <a:srgbClr val="FFFFFF"/>
    </a:custClr>
    <a:custClr name="Weiss">
      <a:srgbClr val="FFFFFF"/>
    </a:custClr>
    <a:custClr name="Weiss">
      <a:srgbClr val="FFFFFF"/>
    </a:custClr>
  </a:custClrLst>
  <a:extLst>
    <a:ext uri="{05A4C25C-085E-4340-85A3-A5531E510DB2}">
      <thm15:themeFamily xmlns:thm15="http://schemas.microsoft.com/office/thememl/2012/main" name="vortrag02_machine_learning.pptx.potx" id="{BC63F780-27C7-4F91-B9B3-F5516B55E03A}" vid="{93E74E8E-9F1F-4DFE-A6A8-04F57747AD43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7A88047CEC14E44BBAAD1830A5EFFB0" ma:contentTypeVersion="4" ma:contentTypeDescription="Ein neues Dokument erstellen." ma:contentTypeScope="" ma:versionID="a3d9fbf65a1baae2e895eab693547cc9">
  <xsd:schema xmlns:xsd="http://www.w3.org/2001/XMLSchema" xmlns:xs="http://www.w3.org/2001/XMLSchema" xmlns:p="http://schemas.microsoft.com/office/2006/metadata/properties" xmlns:ns2="9cb14285-4c37-44a3-9576-e633ee203669" targetNamespace="http://schemas.microsoft.com/office/2006/metadata/properties" ma:root="true" ma:fieldsID="93a98962b7f99ed02a70c3b55f9315d6" ns2:_="">
    <xsd:import namespace="9cb14285-4c37-44a3-9576-e633ee20366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b14285-4c37-44a3-9576-e633ee2036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BAD173D-94E4-4EC3-B6D0-7EC36604B3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cb14285-4c37-44a3-9576-e633ee2036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938C1F6-CE4E-4974-B27C-9015405A9D6F}">
  <ds:schemaRefs>
    <ds:schemaRef ds:uri="http://purl.org/dc/dcmitype/"/>
    <ds:schemaRef ds:uri="http://purl.org/dc/elements/1.1/"/>
    <ds:schemaRef ds:uri="http://www.w3.org/XML/1998/namespace"/>
    <ds:schemaRef ds:uri="http://schemas.openxmlformats.org/package/2006/metadata/core-properties"/>
    <ds:schemaRef ds:uri="9cb14285-4c37-44a3-9576-e633ee203669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540C4EB2-4513-4FAF-969B-D82ADECA021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vortrag02_machine_learning.pptx</Template>
  <TotalTime>127</TotalTime>
  <Words>1665</Words>
  <Application>Microsoft Office PowerPoint</Application>
  <PresentationFormat>Widescreen</PresentationFormat>
  <Paragraphs>305</Paragraphs>
  <Slides>39</Slides>
  <Notes>31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Aktiv Grotesk</vt:lpstr>
      <vt:lpstr>Aptos</vt:lpstr>
      <vt:lpstr>Arial</vt:lpstr>
      <vt:lpstr>Courier New</vt:lpstr>
      <vt:lpstr>Wingdings</vt:lpstr>
      <vt:lpstr>Ergon</vt:lpstr>
      <vt:lpstr>Grundlagen Machine Learning (ML)</vt:lpstr>
      <vt:lpstr>Anwendungsfälle</vt:lpstr>
      <vt:lpstr>Was ist Machine Learning?</vt:lpstr>
      <vt:lpstr>Motivation</vt:lpstr>
      <vt:lpstr>Inhaltsverzeichnis Ausgangslage Data Preprocessing Regression Wie geht’s weiter? - Wann welche Regressionsart einsetzen?</vt:lpstr>
      <vt:lpstr>Ausgangslage</vt:lpstr>
      <vt:lpstr>Schulleistungen → Bonuszahlung</vt:lpstr>
      <vt:lpstr>Data Preprocessing</vt:lpstr>
      <vt:lpstr>Datenaufbereitung</vt:lpstr>
      <vt:lpstr>PowerPoint Presentation</vt:lpstr>
      <vt:lpstr>PowerPoint Presentation</vt:lpstr>
      <vt:lpstr>Pandas</vt:lpstr>
      <vt:lpstr>PowerPoint Presentation</vt:lpstr>
      <vt:lpstr>PowerPoint Presentation</vt:lpstr>
      <vt:lpstr>Vorher</vt:lpstr>
      <vt:lpstr>Sklearn</vt:lpstr>
      <vt:lpstr>Numpy</vt:lpstr>
      <vt:lpstr>PowerPoint Presentation</vt:lpstr>
      <vt:lpstr>PowerPoint Presentation</vt:lpstr>
      <vt:lpstr>One Hot Encoding </vt:lpstr>
      <vt:lpstr>PowerPoint Presentation</vt:lpstr>
      <vt:lpstr>PowerPoint Presentation</vt:lpstr>
      <vt:lpstr>PowerPoint Presentation</vt:lpstr>
      <vt:lpstr>Vorher</vt:lpstr>
      <vt:lpstr>Standardisierung Vs. Normalisierung</vt:lpstr>
      <vt:lpstr>Beispiel Unterschied mit 1,1,1, 1’000’000 Datensatz</vt:lpstr>
      <vt:lpstr>Regression</vt:lpstr>
      <vt:lpstr>Was ist eine Regression?</vt:lpstr>
      <vt:lpstr>Simple Linear Regression</vt:lpstr>
      <vt:lpstr>Multiple Linear Regression</vt:lpstr>
      <vt:lpstr>Polynomial Regression</vt:lpstr>
      <vt:lpstr>Support Vector Regression</vt:lpstr>
      <vt:lpstr>Fehler beim Visualisieren</vt:lpstr>
      <vt:lpstr>Feature Selection</vt:lpstr>
      <vt:lpstr>Overfitting Vs. Underfitting</vt:lpstr>
      <vt:lpstr>Wie geht’s weiter?</vt:lpstr>
      <vt:lpstr>Probleme - zu wenig Daten - persönliche Verbesserung nicht einbezogen</vt:lpstr>
      <vt:lpstr>Demo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Sandro Kossel</dc:creator>
  <cp:lastModifiedBy>Marcel Kossel</cp:lastModifiedBy>
  <cp:revision>60</cp:revision>
  <cp:lastPrinted>2017-12-20T09:53:59Z</cp:lastPrinted>
  <dcterms:created xsi:type="dcterms:W3CDTF">2025-04-25T07:31:44Z</dcterms:created>
  <dcterms:modified xsi:type="dcterms:W3CDTF">2025-05-13T09:18:16Z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0x01010027A88047CEC14E44BBAAD1830A5EFFB0</vt:lpwstr>
  </property>
</Properties>
</file>